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5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0F953-A97F-4FE3-A6D7-2AAE813CEE22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991CB-97D7-4D05-9DB8-CE5739C45D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18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ED30-AB49-45BB-A24E-4DFF3F6814A7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0265-3A0B-4273-9276-BC0E09859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01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ED30-AB49-45BB-A24E-4DFF3F6814A7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0265-3A0B-4273-9276-BC0E09859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801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ED30-AB49-45BB-A24E-4DFF3F6814A7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0265-3A0B-4273-9276-BC0E09859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74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ED30-AB49-45BB-A24E-4DFF3F6814A7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0265-3A0B-4273-9276-BC0E09859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ED30-AB49-45BB-A24E-4DFF3F6814A7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0265-3A0B-4273-9276-BC0E09859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281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ED30-AB49-45BB-A24E-4DFF3F6814A7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0265-3A0B-4273-9276-BC0E09859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382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ED30-AB49-45BB-A24E-4DFF3F6814A7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0265-3A0B-4273-9276-BC0E09859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613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ED30-AB49-45BB-A24E-4DFF3F6814A7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0265-3A0B-4273-9276-BC0E09859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82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ED30-AB49-45BB-A24E-4DFF3F6814A7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0265-3A0B-4273-9276-BC0E09859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50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ED30-AB49-45BB-A24E-4DFF3F6814A7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0265-3A0B-4273-9276-BC0E09859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060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ED30-AB49-45BB-A24E-4DFF3F6814A7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0265-3A0B-4273-9276-BC0E09859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651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BED30-AB49-45BB-A24E-4DFF3F6814A7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A0265-3A0B-4273-9276-BC0E09859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892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hikawa-inc.co.jp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TEL:0276-48-1511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hikawa-inc.co.jp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TEL:0276-48-1511" TargetMode="Externa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hikawa-inc.co.jp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TEL:0276-48-1511" TargetMode="Externa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hikawa-inc.co.jp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TEL:0276-48-1511" TargetMode="Externa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hyperlink" Target="http://www.ishikawa-inc.co.jp/" TargetMode="External"/><Relationship Id="rId7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hyperlink" Target="TEL:0276-48-1511" TargetMode="External"/><Relationship Id="rId4" Type="http://schemas.openxmlformats.org/officeDocument/2006/relationships/image" Target="../media/image2.jpeg"/><Relationship Id="rId9" Type="http://schemas.openxmlformats.org/officeDocument/2006/relationships/image" Target="../media/image1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hikawa-inc.co.jp/" TargetMode="External"/><Relationship Id="rId7" Type="http://schemas.openxmlformats.org/officeDocument/2006/relationships/image" Target="../media/image11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hyperlink" Target="TEL:0276-48-1511" TargetMode="Externa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kazumi@ishikawa-inc.co.jp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TEL:0276-48-1511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ishikawa-inc.co.jp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kazumi@ishikawa-inc.co.jp" TargetMode="External"/><Relationship Id="rId7" Type="http://schemas.openxmlformats.org/officeDocument/2006/relationships/image" Target="../media/image1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TEL:0276-48-1511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ishikawa-inc.co.jp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kazumi@ishikawa-inc.co.jp" TargetMode="External"/><Relationship Id="rId7" Type="http://schemas.openxmlformats.org/officeDocument/2006/relationships/image" Target="../media/image1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TEL:0276-48-1511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ishikawa-inc.co.jp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hyperlink" Target="mailto:kazumi@ishikawa-inc.co.jp" TargetMode="External"/><Relationship Id="rId7" Type="http://schemas.openxmlformats.org/officeDocument/2006/relationships/hyperlink" Target="TEL:0276-48-151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11" Type="http://schemas.openxmlformats.org/officeDocument/2006/relationships/image" Target="../media/image18.jpeg"/><Relationship Id="rId5" Type="http://schemas.openxmlformats.org/officeDocument/2006/relationships/image" Target="../media/image2.jpeg"/><Relationship Id="rId10" Type="http://schemas.openxmlformats.org/officeDocument/2006/relationships/image" Target="../media/image17.jpeg"/><Relationship Id="rId4" Type="http://schemas.openxmlformats.org/officeDocument/2006/relationships/hyperlink" Target="http://www.ishikawa-inc.co.jp/" TargetMode="External"/><Relationship Id="rId9" Type="http://schemas.openxmlformats.org/officeDocument/2006/relationships/image" Target="../media/image16.gi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hyperlink" Target="mailto:kazumi@ishikawa-inc.co.jp" TargetMode="External"/><Relationship Id="rId7" Type="http://schemas.openxmlformats.org/officeDocument/2006/relationships/hyperlink" Target="TEL:0276-48-151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11" Type="http://schemas.openxmlformats.org/officeDocument/2006/relationships/image" Target="../media/image18.jpeg"/><Relationship Id="rId5" Type="http://schemas.openxmlformats.org/officeDocument/2006/relationships/image" Target="../media/image2.jpeg"/><Relationship Id="rId10" Type="http://schemas.openxmlformats.org/officeDocument/2006/relationships/image" Target="../media/image17.jpeg"/><Relationship Id="rId4" Type="http://schemas.openxmlformats.org/officeDocument/2006/relationships/hyperlink" Target="http://www.ishikawa-inc.co.jp/" TargetMode="External"/><Relationship Id="rId9" Type="http://schemas.openxmlformats.org/officeDocument/2006/relationships/image" Target="../media/image16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ishikawa-inc.co.jp/" TargetMode="External"/><Relationship Id="rId7" Type="http://schemas.openxmlformats.org/officeDocument/2006/relationships/image" Target="../media/image4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TEL:0276-48-1511" TargetMode="External"/><Relationship Id="rId4" Type="http://schemas.openxmlformats.org/officeDocument/2006/relationships/image" Target="../media/image2.jpeg"/><Relationship Id="rId9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://www.ishikawa-inc.co.jp/" TargetMode="External"/><Relationship Id="rId7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hyperlink" Target="TEL:0276-48-1511" TargetMode="External"/><Relationship Id="rId4" Type="http://schemas.openxmlformats.org/officeDocument/2006/relationships/image" Target="../media/image2.jpeg"/><Relationship Id="rId9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hikawa-inc.co.jp/" TargetMode="External"/><Relationship Id="rId7" Type="http://schemas.openxmlformats.org/officeDocument/2006/relationships/image" Target="../media/image4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hyperlink" Target="TEL:0276-48-1511" TargetMode="Externa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hikawa-inc.co.jp/" TargetMode="External"/><Relationship Id="rId7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hyperlink" Target="TEL:0276-48-1511" TargetMode="Externa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://www.ishikawa-inc.co.jp/" TargetMode="External"/><Relationship Id="rId7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hyperlink" Target="TEL:0276-48-1511" TargetMode="External"/><Relationship Id="rId4" Type="http://schemas.openxmlformats.org/officeDocument/2006/relationships/image" Target="../media/image2.jpeg"/><Relationship Id="rId9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://www.ishikawa-inc.co.jp/" TargetMode="External"/><Relationship Id="rId7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hyperlink" Target="TEL:0276-48-1511" TargetMode="External"/><Relationship Id="rId4" Type="http://schemas.openxmlformats.org/officeDocument/2006/relationships/image" Target="../media/image2.jpeg"/><Relationship Id="rId9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://www.ishikawa-inc.co.jp/" TargetMode="External"/><Relationship Id="rId7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hyperlink" Target="TEL:0276-48-1511" TargetMode="External"/><Relationship Id="rId4" Type="http://schemas.openxmlformats.org/officeDocument/2006/relationships/image" Target="../media/image2.jpeg"/><Relationship Id="rId9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://www.ishikawa-inc.co.jp/" TargetMode="External"/><Relationship Id="rId7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hyperlink" Target="TEL:0276-48-1511" TargetMode="External"/><Relationship Id="rId4" Type="http://schemas.openxmlformats.org/officeDocument/2006/relationships/image" Target="../media/image2.jpeg"/><Relationship Id="rId9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" y="1023245"/>
            <a:ext cx="12192000" cy="482599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316009" y="544959"/>
            <a:ext cx="7563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関東職業能力開発大学校のみなさまへ</a:t>
            </a:r>
          </a:p>
        </p:txBody>
      </p:sp>
      <p:pic>
        <p:nvPicPr>
          <p:cNvPr id="1030" name="Picture 6" descr="石川建設株式会社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327" y="6055185"/>
            <a:ext cx="3082965" cy="61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300719" y="1353981"/>
            <a:ext cx="774857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b="1" dirty="0"/>
          </a:p>
          <a:p>
            <a:endParaRPr kumimoji="1" lang="en-US" altLang="ja-JP" sz="1600" dirty="0"/>
          </a:p>
        </p:txBody>
      </p:sp>
      <p:sp>
        <p:nvSpPr>
          <p:cNvPr id="3" name="メモ 2"/>
          <p:cNvSpPr/>
          <p:nvPr/>
        </p:nvSpPr>
        <p:spPr>
          <a:xfrm>
            <a:off x="430901" y="1468288"/>
            <a:ext cx="6229987" cy="3758620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84056" y="2158971"/>
            <a:ext cx="903219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600" dirty="0">
              <a:latin typeface="+mn-ea"/>
            </a:endParaRPr>
          </a:p>
          <a:p>
            <a:r>
              <a:rPr lang="en-US" altLang="ja-JP" dirty="0">
                <a:latin typeface="+mn-ea"/>
              </a:rPr>
              <a:t>【</a:t>
            </a:r>
            <a:r>
              <a:rPr lang="ja-JP" altLang="en-US" dirty="0">
                <a:latin typeface="+mn-ea"/>
              </a:rPr>
              <a:t>開催日時</a:t>
            </a:r>
            <a:r>
              <a:rPr lang="en-US" altLang="ja-JP" dirty="0">
                <a:latin typeface="+mn-ea"/>
              </a:rPr>
              <a:t>】  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17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</a:p>
          <a:p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場　　　所</a:t>
            </a:r>
            <a:r>
              <a:rPr lang="en-US" altLang="ja-JP" dirty="0"/>
              <a:t>】</a:t>
            </a:r>
            <a:r>
              <a:rPr lang="ja-JP" altLang="en-US" dirty="0"/>
              <a:t>　関東職業能力開発大学校</a:t>
            </a:r>
            <a:endParaRPr lang="en-US" altLang="ja-JP" dirty="0"/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zh-CN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本館２階 建築系製図室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内　　　容</a:t>
            </a:r>
            <a:r>
              <a:rPr lang="en-US" altLang="ja-JP" dirty="0"/>
              <a:t>】</a:t>
            </a:r>
            <a:r>
              <a:rPr lang="ja-JP" altLang="en-US" dirty="0"/>
              <a:t>　当社の紹介及び社風・業務内容について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b="1" dirty="0"/>
              <a:t>※</a:t>
            </a:r>
            <a:r>
              <a:rPr lang="ja-JP" altLang="en-US" b="1" dirty="0"/>
              <a:t>是非学生のみなさんのご参加をお待ちしております。 </a:t>
            </a:r>
            <a:endParaRPr lang="en-US" altLang="ja-JP" b="1" dirty="0"/>
          </a:p>
          <a:p>
            <a:endParaRPr lang="ja-JP" altLang="en-US" dirty="0"/>
          </a:p>
          <a:p>
            <a:r>
              <a:rPr lang="ja-JP" altLang="en-US" sz="1600" dirty="0"/>
              <a:t> </a:t>
            </a:r>
          </a:p>
          <a:p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430902" y="1661757"/>
            <a:ext cx="607693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0"/>
              </a:rPr>
              <a:t>◇石川建設株式会社　会社説明会◇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574287" y="5886067"/>
            <a:ext cx="3248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〒</a:t>
            </a:r>
            <a:r>
              <a:rPr lang="en-US" altLang="ja-JP" sz="1400" dirty="0"/>
              <a:t>373-0853</a:t>
            </a:r>
          </a:p>
          <a:p>
            <a:r>
              <a:rPr lang="ja-JP" altLang="en-US" sz="1400" dirty="0"/>
              <a:t>群馬県太田市浜町</a:t>
            </a:r>
            <a:r>
              <a:rPr lang="en-US" altLang="ja-JP" sz="1400" dirty="0"/>
              <a:t>10</a:t>
            </a:r>
            <a:r>
              <a:rPr lang="ja-JP" altLang="en-US" sz="1400" dirty="0"/>
              <a:t>番</a:t>
            </a:r>
            <a:r>
              <a:rPr lang="en-US" altLang="ja-JP" sz="1400" dirty="0"/>
              <a:t>33</a:t>
            </a:r>
            <a:r>
              <a:rPr lang="ja-JP" altLang="en-US" sz="1400" dirty="0"/>
              <a:t>号</a:t>
            </a:r>
            <a:endParaRPr lang="en-US" altLang="ja-JP" sz="1400" dirty="0"/>
          </a:p>
          <a:p>
            <a:r>
              <a:rPr lang="en-US" altLang="ja-JP" sz="1400" dirty="0">
                <a:hlinkClick r:id="rId5"/>
              </a:rPr>
              <a:t>TEL:</a:t>
            </a:r>
            <a:r>
              <a:rPr kumimoji="1" lang="en-US" altLang="ja-JP" sz="1400" dirty="0">
                <a:hlinkClick r:id="rId5"/>
              </a:rPr>
              <a:t>0276</a:t>
            </a:r>
            <a:r>
              <a:rPr lang="en-US" altLang="ja-JP" sz="1400" dirty="0">
                <a:hlinkClick r:id="rId5"/>
              </a:rPr>
              <a:t>-</a:t>
            </a:r>
            <a:r>
              <a:rPr kumimoji="1" lang="en-US" altLang="ja-JP" sz="1400" dirty="0">
                <a:hlinkClick r:id="rId5"/>
              </a:rPr>
              <a:t>48-1511</a:t>
            </a:r>
            <a:r>
              <a:rPr lang="ja-JP" altLang="en-US" sz="1400" dirty="0"/>
              <a:t>  </a:t>
            </a:r>
            <a:r>
              <a:rPr kumimoji="1" lang="en-US" altLang="ja-JP" sz="1400" dirty="0"/>
              <a:t>(</a:t>
            </a:r>
            <a:r>
              <a:rPr lang="ja-JP" altLang="en-US" sz="1400" dirty="0"/>
              <a:t>管理本部</a:t>
            </a:r>
            <a:r>
              <a:rPr lang="en-US" altLang="ja-JP" sz="1400" dirty="0"/>
              <a:t>:</a:t>
            </a:r>
            <a:r>
              <a:rPr lang="ja-JP" altLang="en-US" sz="1400" dirty="0"/>
              <a:t>高橋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http://www.ishikawa-inc.co.jp/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6992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" y="1023245"/>
            <a:ext cx="12192000" cy="482599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316009" y="544959"/>
            <a:ext cx="7563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太田情報商科専門学校のみなさまへ</a:t>
            </a:r>
          </a:p>
        </p:txBody>
      </p:sp>
      <p:pic>
        <p:nvPicPr>
          <p:cNvPr id="1030" name="Picture 6" descr="石川建設株式会社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327" y="6055185"/>
            <a:ext cx="3082965" cy="61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300719" y="1353981"/>
            <a:ext cx="774857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b="1" dirty="0"/>
          </a:p>
          <a:p>
            <a:endParaRPr kumimoji="1" lang="en-US" altLang="ja-JP" sz="1600" dirty="0"/>
          </a:p>
        </p:txBody>
      </p:sp>
      <p:sp>
        <p:nvSpPr>
          <p:cNvPr id="3" name="メモ 2"/>
          <p:cNvSpPr/>
          <p:nvPr/>
        </p:nvSpPr>
        <p:spPr>
          <a:xfrm>
            <a:off x="430901" y="1468288"/>
            <a:ext cx="6229987" cy="3758620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84056" y="2158971"/>
            <a:ext cx="903219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600" dirty="0">
              <a:latin typeface="+mn-ea"/>
            </a:endParaRPr>
          </a:p>
          <a:p>
            <a:r>
              <a:rPr lang="en-US" altLang="ja-JP" dirty="0">
                <a:latin typeface="+mn-ea"/>
              </a:rPr>
              <a:t>【</a:t>
            </a:r>
            <a:r>
              <a:rPr lang="ja-JP" altLang="en-US" dirty="0">
                <a:latin typeface="+mn-ea"/>
              </a:rPr>
              <a:t>開催日時</a:t>
            </a:r>
            <a:r>
              <a:rPr lang="en-US" altLang="ja-JP" dirty="0">
                <a:latin typeface="+mn-ea"/>
              </a:rPr>
              <a:t>】  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日（金）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</a:p>
          <a:p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場　　　所</a:t>
            </a:r>
            <a:r>
              <a:rPr lang="en-US" altLang="ja-JP" dirty="0"/>
              <a:t>】</a:t>
            </a:r>
            <a:r>
              <a:rPr lang="ja-JP" altLang="en-US" dirty="0"/>
              <a:t>　太田情報商科専門学校内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内　　　容</a:t>
            </a:r>
            <a:r>
              <a:rPr lang="en-US" altLang="ja-JP" dirty="0"/>
              <a:t>】</a:t>
            </a:r>
            <a:r>
              <a:rPr lang="ja-JP" altLang="en-US" dirty="0"/>
              <a:t>　当社の紹介及び社風・業務内容について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b="1" dirty="0"/>
              <a:t>※</a:t>
            </a:r>
            <a:r>
              <a:rPr lang="ja-JP" altLang="en-US" b="1" dirty="0"/>
              <a:t>是非学生のみなさんのご参加をお待ちしております。 </a:t>
            </a:r>
            <a:endParaRPr lang="en-US" altLang="ja-JP" b="1" dirty="0"/>
          </a:p>
          <a:p>
            <a:endParaRPr lang="ja-JP" altLang="en-US" dirty="0"/>
          </a:p>
          <a:p>
            <a:r>
              <a:rPr lang="ja-JP" altLang="en-US" sz="1600" dirty="0"/>
              <a:t> </a:t>
            </a:r>
          </a:p>
          <a:p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430902" y="1661757"/>
            <a:ext cx="607693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0"/>
              </a:rPr>
              <a:t>◇石川建設株式会社　会社説明会◇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574287" y="5886067"/>
            <a:ext cx="3248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〒</a:t>
            </a:r>
            <a:r>
              <a:rPr lang="en-US" altLang="ja-JP" sz="1400" dirty="0"/>
              <a:t>373-0853</a:t>
            </a:r>
          </a:p>
          <a:p>
            <a:r>
              <a:rPr lang="ja-JP" altLang="en-US" sz="1400" dirty="0"/>
              <a:t>群馬県太田市浜町</a:t>
            </a:r>
            <a:r>
              <a:rPr lang="en-US" altLang="ja-JP" sz="1400" dirty="0"/>
              <a:t>10</a:t>
            </a:r>
            <a:r>
              <a:rPr lang="ja-JP" altLang="en-US" sz="1400" dirty="0"/>
              <a:t>番</a:t>
            </a:r>
            <a:r>
              <a:rPr lang="en-US" altLang="ja-JP" sz="1400" dirty="0"/>
              <a:t>33</a:t>
            </a:r>
            <a:r>
              <a:rPr lang="ja-JP" altLang="en-US" sz="1400" dirty="0"/>
              <a:t>号</a:t>
            </a:r>
            <a:endParaRPr lang="en-US" altLang="ja-JP" sz="1400" dirty="0"/>
          </a:p>
          <a:p>
            <a:r>
              <a:rPr lang="en-US" altLang="ja-JP" sz="1400" dirty="0">
                <a:hlinkClick r:id="rId5"/>
              </a:rPr>
              <a:t>TEL:</a:t>
            </a:r>
            <a:r>
              <a:rPr kumimoji="1" lang="en-US" altLang="ja-JP" sz="1400" dirty="0">
                <a:hlinkClick r:id="rId5"/>
              </a:rPr>
              <a:t>0276</a:t>
            </a:r>
            <a:r>
              <a:rPr lang="en-US" altLang="ja-JP" sz="1400" dirty="0">
                <a:hlinkClick r:id="rId5"/>
              </a:rPr>
              <a:t>-</a:t>
            </a:r>
            <a:r>
              <a:rPr kumimoji="1" lang="en-US" altLang="ja-JP" sz="1400" dirty="0">
                <a:hlinkClick r:id="rId5"/>
              </a:rPr>
              <a:t>48-1511</a:t>
            </a:r>
            <a:r>
              <a:rPr lang="ja-JP" altLang="en-US" sz="1400" dirty="0"/>
              <a:t>  </a:t>
            </a:r>
            <a:r>
              <a:rPr kumimoji="1" lang="en-US" altLang="ja-JP" sz="1400" dirty="0"/>
              <a:t>(</a:t>
            </a:r>
            <a:r>
              <a:rPr lang="ja-JP" altLang="en-US" sz="1400" dirty="0"/>
              <a:t>管理本部</a:t>
            </a:r>
            <a:r>
              <a:rPr lang="en-US" altLang="ja-JP" sz="1400" dirty="0"/>
              <a:t>:</a:t>
            </a:r>
            <a:r>
              <a:rPr lang="ja-JP" altLang="en-US" sz="1400" dirty="0"/>
              <a:t>高橋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http://www.ishikawa-inc.co.jp/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984942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" y="1094570"/>
            <a:ext cx="12192000" cy="482599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316009" y="544959"/>
            <a:ext cx="7563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学生のみなさまへ</a:t>
            </a:r>
          </a:p>
        </p:txBody>
      </p:sp>
      <p:pic>
        <p:nvPicPr>
          <p:cNvPr id="1030" name="Picture 6" descr="石川建設株式会社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666" y="6072649"/>
            <a:ext cx="4466898" cy="61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300719" y="1353981"/>
            <a:ext cx="70144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この度は当社にご興味をいただきまして、ありがとうございました</a:t>
            </a:r>
            <a:r>
              <a:rPr kumimoji="1" lang="ja-JP" altLang="en-US" sz="1600" b="1" dirty="0"/>
              <a:t>。</a:t>
            </a:r>
            <a:endParaRPr kumimoji="1" lang="en-US" altLang="ja-JP" sz="1600" b="1" dirty="0"/>
          </a:p>
          <a:p>
            <a:r>
              <a:rPr lang="ja-JP" altLang="en-US" sz="1600" b="1" dirty="0"/>
              <a:t>下記日程にて、会社説明会を予定しております。</a:t>
            </a:r>
            <a:endParaRPr lang="en-US" altLang="ja-JP" sz="1600" b="1" dirty="0"/>
          </a:p>
          <a:p>
            <a:r>
              <a:rPr lang="ja-JP" altLang="en-US" sz="1600" b="1" dirty="0"/>
              <a:t>「現場を見てみたい！」「先輩社員と直接あって話したい！」という方は、是非ご参加下さい。先輩社員も登場しますよ！</a:t>
            </a:r>
            <a:endParaRPr kumimoji="1" lang="en-US" altLang="ja-JP" sz="1600" b="1" dirty="0"/>
          </a:p>
          <a:p>
            <a:endParaRPr kumimoji="1" lang="en-US" altLang="ja-JP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1003" y="3463105"/>
            <a:ext cx="86292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  <a:endParaRPr lang="en-US" altLang="ja-JP" sz="1600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会場</a:t>
            </a:r>
            <a:r>
              <a:rPr lang="en-US" altLang="ja-JP" sz="1600" dirty="0"/>
              <a:t>】</a:t>
            </a:r>
            <a:r>
              <a:rPr lang="ja-JP" altLang="en-US" sz="1600" dirty="0"/>
              <a:t>　　 本社（受付は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本社１</a:t>
            </a:r>
            <a:r>
              <a:rPr lang="en-US" altLang="ja-JP" sz="1600" dirty="0">
                <a:latin typeface="ＭＳ Ｐゴシック" panose="020B0600070205080204" pitchFamily="50" charset="-128"/>
              </a:rPr>
              <a:t>F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〒</a:t>
            </a:r>
            <a:r>
              <a:rPr lang="en-US" altLang="zh-CN" sz="1600" dirty="0">
                <a:ea typeface="ＭＳ Ｐゴシック" panose="020B0600070205080204" pitchFamily="50" charset="-128"/>
              </a:rPr>
              <a:t>373-0853</a:t>
            </a:r>
            <a:r>
              <a:rPr lang="en-US" altLang="zh-CN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群馬県太田市浜町</a:t>
            </a:r>
            <a:r>
              <a:rPr lang="en-US" altLang="zh-CN" sz="1600" dirty="0">
                <a:ea typeface="ＭＳ Ｐゴシック" panose="020B0600070205080204" pitchFamily="50" charset="-128"/>
              </a:rPr>
              <a:t>10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zh-CN" sz="1600" dirty="0">
                <a:ea typeface="ＭＳ Ｐゴシック" panose="020B0600070205080204" pitchFamily="50" charset="-128"/>
              </a:rPr>
              <a:t>33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内容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先輩社員との座談会や実際の職場をご見学頂けます。 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</a:t>
            </a:r>
            <a:r>
              <a:rPr lang="ja-JP" altLang="en-US" sz="1600" dirty="0"/>
              <a:t>　　筆記用具</a:t>
            </a:r>
            <a:endParaRPr lang="en-US" altLang="ja-JP" sz="1600" dirty="0"/>
          </a:p>
          <a:p>
            <a:r>
              <a:rPr lang="en-US" altLang="ja-JP" sz="1600" dirty="0"/>
              <a:t>※</a:t>
            </a:r>
            <a:r>
              <a:rPr lang="ja-JP" altLang="en-US" sz="1600" dirty="0"/>
              <a:t>昼食はこちらでご用意いたします！ </a:t>
            </a:r>
          </a:p>
          <a:p>
            <a:r>
              <a:rPr lang="ja-JP" altLang="en-US" sz="1600" dirty="0"/>
              <a:t> </a:t>
            </a:r>
          </a:p>
          <a:p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540776" y="2868560"/>
            <a:ext cx="592377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0"/>
              </a:rPr>
              <a:t>◇</a:t>
            </a:r>
            <a:r>
              <a:rPr lang="ja-JP" altLang="en-US" sz="2400" b="1" dirty="0">
                <a:ln w="0"/>
              </a:rPr>
              <a:t>石川建設株式会社　インターンシップ</a:t>
            </a:r>
            <a:r>
              <a:rPr lang="ja-JP" altLang="en-US" sz="2800" b="1" dirty="0">
                <a:ln w="0"/>
              </a:rPr>
              <a:t>◇</a:t>
            </a:r>
          </a:p>
          <a:p>
            <a:pPr algn="ctr"/>
            <a:endParaRPr lang="ja-JP" altLang="en-US" sz="280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55033" y="5903893"/>
            <a:ext cx="3248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〒</a:t>
            </a:r>
            <a:r>
              <a:rPr lang="en-US" altLang="ja-JP" sz="1400" dirty="0"/>
              <a:t>373-0853</a:t>
            </a:r>
          </a:p>
          <a:p>
            <a:r>
              <a:rPr lang="ja-JP" altLang="en-US" sz="1400" dirty="0"/>
              <a:t>群馬県太田市浜町</a:t>
            </a:r>
            <a:r>
              <a:rPr lang="en-US" altLang="ja-JP" sz="1400" dirty="0"/>
              <a:t>10</a:t>
            </a:r>
            <a:r>
              <a:rPr lang="ja-JP" altLang="en-US" sz="1400" dirty="0"/>
              <a:t>番</a:t>
            </a:r>
            <a:r>
              <a:rPr lang="en-US" altLang="ja-JP" sz="1400" dirty="0"/>
              <a:t>33</a:t>
            </a:r>
            <a:r>
              <a:rPr lang="ja-JP" altLang="en-US" sz="1400" dirty="0"/>
              <a:t>号</a:t>
            </a:r>
            <a:endParaRPr lang="en-US" altLang="ja-JP" sz="1400" dirty="0"/>
          </a:p>
          <a:p>
            <a:r>
              <a:rPr lang="en-US" altLang="ja-JP" sz="1400" dirty="0">
                <a:hlinkClick r:id="rId5"/>
              </a:rPr>
              <a:t>TEL:</a:t>
            </a:r>
            <a:r>
              <a:rPr kumimoji="1" lang="en-US" altLang="ja-JP" sz="1400" dirty="0">
                <a:hlinkClick r:id="rId5"/>
              </a:rPr>
              <a:t>0276</a:t>
            </a:r>
            <a:r>
              <a:rPr lang="en-US" altLang="ja-JP" sz="1400" dirty="0">
                <a:hlinkClick r:id="rId5"/>
              </a:rPr>
              <a:t>-</a:t>
            </a:r>
            <a:r>
              <a:rPr kumimoji="1" lang="en-US" altLang="ja-JP" sz="1400" dirty="0">
                <a:hlinkClick r:id="rId5"/>
              </a:rPr>
              <a:t>48-1511</a:t>
            </a:r>
            <a:r>
              <a:rPr lang="ja-JP" altLang="en-US" sz="1400" dirty="0"/>
              <a:t>  </a:t>
            </a:r>
            <a:r>
              <a:rPr kumimoji="1" lang="en-US" altLang="ja-JP" sz="1400" dirty="0"/>
              <a:t>(</a:t>
            </a:r>
            <a:r>
              <a:rPr lang="ja-JP" altLang="en-US" sz="1400" dirty="0"/>
              <a:t>管理本部</a:t>
            </a:r>
            <a:r>
              <a:rPr lang="en-US" altLang="ja-JP" sz="1400" dirty="0"/>
              <a:t>:</a:t>
            </a:r>
            <a:r>
              <a:rPr lang="ja-JP" altLang="en-US" sz="1400" dirty="0"/>
              <a:t>高橋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http://www.ishikawa-inc.co.jp/</a:t>
            </a:r>
            <a:endParaRPr kumimoji="1" lang="ja-JP" altLang="en-US" sz="1400" dirty="0"/>
          </a:p>
        </p:txBody>
      </p:sp>
      <p:sp>
        <p:nvSpPr>
          <p:cNvPr id="16" name="メモ 15"/>
          <p:cNvSpPr/>
          <p:nvPr/>
        </p:nvSpPr>
        <p:spPr>
          <a:xfrm>
            <a:off x="197709" y="2545492"/>
            <a:ext cx="6820930" cy="3303751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latin typeface="+mn-ea"/>
              </a:rPr>
              <a:t>【</a:t>
            </a:r>
            <a:r>
              <a:rPr lang="ja-JP" altLang="en-US" dirty="0">
                <a:latin typeface="+mn-ea"/>
              </a:rPr>
              <a:t>開催日時</a:t>
            </a:r>
            <a:r>
              <a:rPr lang="en-US" altLang="ja-JP" dirty="0">
                <a:latin typeface="+mn-ea"/>
              </a:rPr>
              <a:t>】  </a:t>
            </a:r>
            <a:r>
              <a:rPr lang="ja-JP" altLang="en-US" b="1" dirty="0">
                <a:latin typeface="+mn-ea"/>
              </a:rPr>
              <a:t>①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dirty="0"/>
              <a:t>　　　　　　　　　　</a:t>
            </a:r>
            <a:r>
              <a:rPr lang="en-US" altLang="ja-JP" dirty="0"/>
              <a:t>※</a:t>
            </a:r>
            <a:r>
              <a:rPr lang="ja-JP" altLang="en-US" dirty="0"/>
              <a:t>いずれも当日の受付は</a:t>
            </a:r>
            <a:r>
              <a:rPr lang="en-US" altLang="ja-JP" dirty="0"/>
              <a:t>9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より行います。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会　場</a:t>
            </a:r>
            <a:r>
              <a:rPr lang="en-US" altLang="ja-JP" dirty="0"/>
              <a:t>】</a:t>
            </a:r>
            <a:r>
              <a:rPr lang="ja-JP" altLang="en-US" dirty="0"/>
              <a:t>　本社（受付は１Ｆ管理本部）</a:t>
            </a:r>
            <a:endParaRPr lang="en-US" altLang="ja-JP" dirty="0"/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/>
              <a:t>【</a:t>
            </a:r>
            <a:r>
              <a:rPr lang="ja-JP" altLang="en-US" dirty="0"/>
              <a:t>内　容</a:t>
            </a:r>
            <a:r>
              <a:rPr lang="en-US" altLang="ja-JP" dirty="0"/>
              <a:t>】</a:t>
            </a:r>
            <a:r>
              <a:rPr lang="ja-JP" altLang="en-US" dirty="0"/>
              <a:t>　先輩社員との懇談会や実際の現場をご見学頂けます。　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持参物</a:t>
            </a:r>
            <a:r>
              <a:rPr lang="en-US" altLang="ja-JP" dirty="0"/>
              <a:t>】 </a:t>
            </a:r>
            <a:r>
              <a:rPr lang="ja-JP" altLang="en-US" dirty="0"/>
              <a:t>筆記用具</a:t>
            </a:r>
            <a:endParaRPr lang="en-US" altLang="ja-JP" dirty="0"/>
          </a:p>
          <a:p>
            <a:r>
              <a:rPr lang="ja-JP" altLang="en-US" b="1" u="sng" dirty="0"/>
              <a:t>昼食はこちらでご用意いたします！</a:t>
            </a:r>
            <a:endParaRPr lang="en-US" altLang="ja-JP" b="1" u="sng" dirty="0"/>
          </a:p>
        </p:txBody>
      </p:sp>
      <p:sp>
        <p:nvSpPr>
          <p:cNvPr id="3" name="正方形/長方形 2"/>
          <p:cNvSpPr/>
          <p:nvPr/>
        </p:nvSpPr>
        <p:spPr>
          <a:xfrm>
            <a:off x="332081" y="3191836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600" dirty="0">
                <a:latin typeface="+mn-ea"/>
              </a:rPr>
              <a:t>　　</a:t>
            </a:r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ja-JP" altLang="en-US" sz="1600" b="1" dirty="0">
                <a:latin typeface="+mn-ea"/>
              </a:rPr>
              <a:t>①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②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dirty="0"/>
              <a:t>　　　　　　　　　   　</a:t>
            </a:r>
            <a:r>
              <a:rPr lang="en-US" altLang="ja-JP" sz="1600" dirty="0"/>
              <a:t>※</a:t>
            </a:r>
            <a:r>
              <a:rPr lang="ja-JP" altLang="en-US" sz="1600" dirty="0"/>
              <a:t>いずれも当日の受付は</a:t>
            </a:r>
            <a:r>
              <a:rPr lang="en-US" altLang="ja-JP" sz="1600" dirty="0"/>
              <a:t>9</a:t>
            </a:r>
            <a:r>
              <a:rPr lang="ja-JP" altLang="en-US" sz="1600" dirty="0"/>
              <a:t>：</a:t>
            </a:r>
            <a:r>
              <a:rPr lang="en-US" altLang="ja-JP" sz="1600" dirty="0"/>
              <a:t>30</a:t>
            </a:r>
            <a:r>
              <a:rPr lang="ja-JP" altLang="en-US" sz="1600" dirty="0"/>
              <a:t>より行います。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会　場</a:t>
            </a:r>
            <a:r>
              <a:rPr lang="en-US" altLang="ja-JP" sz="1600" dirty="0"/>
              <a:t>】</a:t>
            </a:r>
            <a:r>
              <a:rPr lang="ja-JP" altLang="en-US" sz="1600" dirty="0"/>
              <a:t>　本社（受付は１Ｆ管理本部）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     〒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内　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先輩社員との懇談会や実際の現場をご見学頂けます。　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 </a:t>
            </a:r>
            <a:r>
              <a:rPr lang="ja-JP" altLang="en-US" sz="1600" dirty="0"/>
              <a:t>筆記用具</a:t>
            </a:r>
            <a:endParaRPr lang="en-US" altLang="ja-JP" sz="1600" dirty="0"/>
          </a:p>
          <a:p>
            <a:r>
              <a:rPr lang="en-US" altLang="ja-JP" sz="1600" b="1" dirty="0"/>
              <a:t>            </a:t>
            </a:r>
            <a:r>
              <a:rPr lang="en-US" altLang="ja-JP" sz="1600" b="1" u="sng" dirty="0"/>
              <a:t> ※</a:t>
            </a:r>
            <a:r>
              <a:rPr lang="ja-JP" altLang="en-US" sz="1600" b="1" u="sng" dirty="0"/>
              <a:t>昼食はこちらでご用意いたします！</a:t>
            </a:r>
            <a:endParaRPr lang="en-US" altLang="ja-JP" sz="1600" b="1" u="sng" dirty="0"/>
          </a:p>
        </p:txBody>
      </p:sp>
      <p:sp>
        <p:nvSpPr>
          <p:cNvPr id="11" name="正方形/長方形 10"/>
          <p:cNvSpPr/>
          <p:nvPr/>
        </p:nvSpPr>
        <p:spPr>
          <a:xfrm>
            <a:off x="443289" y="2677420"/>
            <a:ext cx="5030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ln w="0"/>
              </a:rPr>
              <a:t>◇石川建設株式会社　会社説明会◇</a:t>
            </a:r>
          </a:p>
        </p:txBody>
      </p:sp>
    </p:spTree>
    <p:extLst>
      <p:ext uri="{BB962C8B-B14F-4D97-AF65-F5344CB8AC3E}">
        <p14:creationId xmlns:p14="http://schemas.microsoft.com/office/powerpoint/2010/main" val="3678612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070" y="1094570"/>
            <a:ext cx="12192000" cy="482599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316009" y="544959"/>
            <a:ext cx="7563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足利大学のみなさまへ</a:t>
            </a:r>
          </a:p>
        </p:txBody>
      </p:sp>
      <p:pic>
        <p:nvPicPr>
          <p:cNvPr id="1030" name="Picture 6" descr="石川建設株式会社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666" y="6072649"/>
            <a:ext cx="4466898" cy="61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300719" y="1353981"/>
            <a:ext cx="70144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この度は当社にご興味をいただきまして、ありがとうございました</a:t>
            </a:r>
            <a:r>
              <a:rPr kumimoji="1" lang="ja-JP" altLang="en-US" sz="1600" b="1" dirty="0"/>
              <a:t>。</a:t>
            </a:r>
            <a:endParaRPr kumimoji="1" lang="en-US" altLang="ja-JP" sz="1600" b="1" dirty="0"/>
          </a:p>
          <a:p>
            <a:r>
              <a:rPr lang="ja-JP" altLang="en-US" sz="1600" b="1" dirty="0"/>
              <a:t>下記日程にて、会社説明会を予定しております。</a:t>
            </a:r>
            <a:endParaRPr lang="en-US" altLang="ja-JP" sz="1600" b="1" dirty="0"/>
          </a:p>
          <a:p>
            <a:r>
              <a:rPr lang="ja-JP" altLang="en-US" sz="1600" b="1" dirty="0"/>
              <a:t>「現場を見てみたい！」「先輩社員と直接あって話したい！」という方は、是非ご参加下さい。先輩社員も登場しますよ！</a:t>
            </a:r>
            <a:endParaRPr kumimoji="1" lang="en-US" altLang="ja-JP" sz="1600" b="1" dirty="0"/>
          </a:p>
          <a:p>
            <a:endParaRPr kumimoji="1" lang="en-US" altLang="ja-JP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1003" y="3463105"/>
            <a:ext cx="86292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  <a:endParaRPr lang="en-US" altLang="ja-JP" sz="1600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会場</a:t>
            </a:r>
            <a:r>
              <a:rPr lang="en-US" altLang="ja-JP" sz="1600" dirty="0"/>
              <a:t>】</a:t>
            </a:r>
            <a:r>
              <a:rPr lang="ja-JP" altLang="en-US" sz="1600" dirty="0"/>
              <a:t>　　 本社（受付は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本社１</a:t>
            </a:r>
            <a:r>
              <a:rPr lang="en-US" altLang="ja-JP" sz="1600" dirty="0">
                <a:latin typeface="ＭＳ Ｐゴシック" panose="020B0600070205080204" pitchFamily="50" charset="-128"/>
              </a:rPr>
              <a:t>F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〒</a:t>
            </a:r>
            <a:r>
              <a:rPr lang="en-US" altLang="zh-CN" sz="1600" dirty="0">
                <a:ea typeface="ＭＳ Ｐゴシック" panose="020B0600070205080204" pitchFamily="50" charset="-128"/>
              </a:rPr>
              <a:t>373-0853</a:t>
            </a:r>
            <a:r>
              <a:rPr lang="en-US" altLang="zh-CN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群馬県太田市浜町</a:t>
            </a:r>
            <a:r>
              <a:rPr lang="en-US" altLang="zh-CN" sz="1600" dirty="0">
                <a:ea typeface="ＭＳ Ｐゴシック" panose="020B0600070205080204" pitchFamily="50" charset="-128"/>
              </a:rPr>
              <a:t>10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zh-CN" sz="1600" dirty="0">
                <a:ea typeface="ＭＳ Ｐゴシック" panose="020B0600070205080204" pitchFamily="50" charset="-128"/>
              </a:rPr>
              <a:t>33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内容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先輩社員との座談会や実際の職場をご見学頂けます。 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</a:t>
            </a:r>
            <a:r>
              <a:rPr lang="ja-JP" altLang="en-US" sz="1600" dirty="0"/>
              <a:t>　　筆記用具</a:t>
            </a:r>
            <a:endParaRPr lang="en-US" altLang="ja-JP" sz="1600" dirty="0"/>
          </a:p>
          <a:p>
            <a:r>
              <a:rPr lang="en-US" altLang="ja-JP" sz="1600" dirty="0"/>
              <a:t>※</a:t>
            </a:r>
            <a:r>
              <a:rPr lang="ja-JP" altLang="en-US" sz="1600" dirty="0"/>
              <a:t>昼食はこちらでご用意いたします！ </a:t>
            </a:r>
          </a:p>
          <a:p>
            <a:r>
              <a:rPr lang="ja-JP" altLang="en-US" sz="1600" dirty="0"/>
              <a:t> </a:t>
            </a:r>
          </a:p>
          <a:p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540776" y="2868560"/>
            <a:ext cx="592377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ja-JP" altLang="en-US" sz="280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55033" y="5903893"/>
            <a:ext cx="3248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〒</a:t>
            </a:r>
            <a:r>
              <a:rPr lang="en-US" altLang="ja-JP" sz="1400" dirty="0"/>
              <a:t>373-0853</a:t>
            </a:r>
          </a:p>
          <a:p>
            <a:r>
              <a:rPr lang="ja-JP" altLang="en-US" sz="1400" dirty="0"/>
              <a:t>群馬県太田市浜町</a:t>
            </a:r>
            <a:r>
              <a:rPr lang="en-US" altLang="ja-JP" sz="1400" dirty="0"/>
              <a:t>10</a:t>
            </a:r>
            <a:r>
              <a:rPr lang="ja-JP" altLang="en-US" sz="1400" dirty="0"/>
              <a:t>番</a:t>
            </a:r>
            <a:r>
              <a:rPr lang="en-US" altLang="ja-JP" sz="1400" dirty="0"/>
              <a:t>33</a:t>
            </a:r>
            <a:r>
              <a:rPr lang="ja-JP" altLang="en-US" sz="1400" dirty="0"/>
              <a:t>号</a:t>
            </a:r>
            <a:endParaRPr lang="en-US" altLang="ja-JP" sz="1400" dirty="0"/>
          </a:p>
          <a:p>
            <a:r>
              <a:rPr lang="en-US" altLang="ja-JP" sz="1400" dirty="0">
                <a:hlinkClick r:id="rId5"/>
              </a:rPr>
              <a:t>TEL:</a:t>
            </a:r>
            <a:r>
              <a:rPr kumimoji="1" lang="en-US" altLang="ja-JP" sz="1400" dirty="0">
                <a:hlinkClick r:id="rId5"/>
              </a:rPr>
              <a:t>0276</a:t>
            </a:r>
            <a:r>
              <a:rPr lang="en-US" altLang="ja-JP" sz="1400" dirty="0">
                <a:hlinkClick r:id="rId5"/>
              </a:rPr>
              <a:t>-</a:t>
            </a:r>
            <a:r>
              <a:rPr kumimoji="1" lang="en-US" altLang="ja-JP" sz="1400" dirty="0">
                <a:hlinkClick r:id="rId5"/>
              </a:rPr>
              <a:t>48-1511</a:t>
            </a:r>
            <a:r>
              <a:rPr lang="ja-JP" altLang="en-US" sz="1400" dirty="0"/>
              <a:t>  </a:t>
            </a:r>
            <a:r>
              <a:rPr kumimoji="1" lang="en-US" altLang="ja-JP" sz="1400" dirty="0"/>
              <a:t>(</a:t>
            </a:r>
            <a:r>
              <a:rPr lang="ja-JP" altLang="en-US" sz="1400" dirty="0"/>
              <a:t>管理本部</a:t>
            </a:r>
            <a:r>
              <a:rPr lang="en-US" altLang="ja-JP" sz="1400" dirty="0"/>
              <a:t>:</a:t>
            </a:r>
            <a:r>
              <a:rPr lang="ja-JP" altLang="en-US" sz="1400" dirty="0"/>
              <a:t>高橋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http://www.ishikawa-inc.co.jp/</a:t>
            </a:r>
            <a:endParaRPr kumimoji="1" lang="ja-JP" altLang="en-US" sz="1400" dirty="0"/>
          </a:p>
        </p:txBody>
      </p:sp>
      <p:sp>
        <p:nvSpPr>
          <p:cNvPr id="16" name="メモ 15"/>
          <p:cNvSpPr/>
          <p:nvPr/>
        </p:nvSpPr>
        <p:spPr>
          <a:xfrm>
            <a:off x="197709" y="2446639"/>
            <a:ext cx="6820930" cy="3064476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ln w="0"/>
              </a:rPr>
              <a:t>◇</a:t>
            </a:r>
          </a:p>
          <a:p>
            <a:r>
              <a:rPr lang="ja-JP" altLang="en-US" dirty="0">
                <a:latin typeface="+mn-ea"/>
              </a:rPr>
              <a:t>　</a:t>
            </a:r>
            <a:r>
              <a:rPr lang="ja-JP" altLang="en-US" b="1" dirty="0">
                <a:ln w="0"/>
              </a:rPr>
              <a:t>株式会社　会社説明会</a:t>
            </a:r>
            <a:r>
              <a:rPr lang="ja-JP" altLang="en-US" dirty="0">
                <a:latin typeface="+mn-ea"/>
              </a:rPr>
              <a:t>　</a:t>
            </a:r>
            <a:r>
              <a:rPr lang="ja-JP" altLang="en-US" dirty="0"/>
              <a:t>　</a:t>
            </a:r>
            <a:r>
              <a:rPr lang="ja-JP" altLang="en-US" b="1" dirty="0">
                <a:ln w="0"/>
              </a:rPr>
              <a:t> ◇石川建設株式会社　会社説明会◇石川◇石川建設株式会社　会社説明会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dirty="0"/>
              <a:t>　　　　　　　　　　</a:t>
            </a:r>
            <a:r>
              <a:rPr lang="en-US" altLang="ja-JP" dirty="0"/>
              <a:t>※</a:t>
            </a:r>
            <a:r>
              <a:rPr lang="ja-JP" altLang="en-US" dirty="0"/>
              <a:t>いずれも当日の受付は</a:t>
            </a:r>
            <a:r>
              <a:rPr lang="en-US" altLang="ja-JP" dirty="0"/>
              <a:t>9</a:t>
            </a:r>
            <a:r>
              <a:rPr lang="ja-JP" altLang="en-US" dirty="0"/>
              <a:t>ます。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会　場</a:t>
            </a:r>
            <a:r>
              <a:rPr lang="en-US" altLang="ja-JP" dirty="0"/>
              <a:t>】</a:t>
            </a:r>
            <a:r>
              <a:rPr lang="ja-JP" altLang="en-US" dirty="0"/>
              <a:t>　本社（受付は１Ｆ管理本部）</a:t>
            </a:r>
            <a:endParaRPr lang="en-US" altLang="ja-JP" dirty="0"/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/>
              <a:t>【</a:t>
            </a:r>
            <a:r>
              <a:rPr lang="ja-JP" altLang="en-US" dirty="0"/>
              <a:t>内　容</a:t>
            </a:r>
            <a:r>
              <a:rPr lang="en-US" altLang="ja-JP" dirty="0"/>
              <a:t>】</a:t>
            </a:r>
            <a:r>
              <a:rPr lang="ja-JP" altLang="en-US" dirty="0"/>
              <a:t>　先輩社員との懇談会や実際の現場をご見学頂けます。　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持参物</a:t>
            </a:r>
            <a:r>
              <a:rPr lang="en-US" altLang="ja-JP" dirty="0"/>
              <a:t>】 </a:t>
            </a:r>
            <a:r>
              <a:rPr lang="ja-JP" altLang="en-US" dirty="0"/>
              <a:t>筆記用具</a:t>
            </a:r>
            <a:endParaRPr lang="en-US" altLang="ja-JP" dirty="0"/>
          </a:p>
          <a:p>
            <a:r>
              <a:rPr lang="ja-JP" altLang="en-US" b="1" u="sng" dirty="0"/>
              <a:t>昼食はこちらでご用意いたします！</a:t>
            </a:r>
            <a:endParaRPr lang="en-US" altLang="ja-JP" b="1" u="sng" dirty="0"/>
          </a:p>
        </p:txBody>
      </p:sp>
      <p:sp>
        <p:nvSpPr>
          <p:cNvPr id="3" name="正方形/長方形 2"/>
          <p:cNvSpPr/>
          <p:nvPr/>
        </p:nvSpPr>
        <p:spPr>
          <a:xfrm>
            <a:off x="332081" y="4316301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600" dirty="0">
                <a:latin typeface="+mn-ea"/>
              </a:rPr>
              <a:t>　　</a:t>
            </a:r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ja-JP" altLang="en-US" sz="1600" b="1" dirty="0">
                <a:latin typeface="+mn-ea"/>
              </a:rPr>
              <a:t>①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②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dirty="0"/>
              <a:t>　　　　　　　　　   　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43289" y="3842748"/>
            <a:ext cx="5030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ln w="0"/>
              </a:rPr>
              <a:t>◇石川建設株式会社　会社説明会◇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332081" y="3008515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600" dirty="0">
                <a:latin typeface="+mn-ea"/>
              </a:rPr>
              <a:t>　　</a:t>
            </a:r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ja-JP" altLang="en-US" sz="1600" b="1" dirty="0">
                <a:latin typeface="+mn-ea"/>
              </a:rPr>
              <a:t>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日（水）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13:00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15:30</a:t>
            </a:r>
          </a:p>
          <a:p>
            <a:endParaRPr lang="en-US" altLang="ja-JP" sz="1600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/>
              <a:t>　　　　　　　　　   　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678127" y="2534962"/>
            <a:ext cx="45608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ln w="0"/>
              </a:rPr>
              <a:t>◇足利大学　学内企業セミナー◇</a:t>
            </a:r>
          </a:p>
        </p:txBody>
      </p:sp>
    </p:spTree>
    <p:extLst>
      <p:ext uri="{BB962C8B-B14F-4D97-AF65-F5344CB8AC3E}">
        <p14:creationId xmlns:p14="http://schemas.microsoft.com/office/powerpoint/2010/main" val="1939893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" y="1084006"/>
            <a:ext cx="12192000" cy="482599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316009" y="544959"/>
            <a:ext cx="7563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学生のみなさまへ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0719" y="1353981"/>
            <a:ext cx="70144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本日は、当社ブースにお越しいただきまして、ありがとうございました。</a:t>
            </a:r>
            <a:endParaRPr kumimoji="1" lang="en-US" altLang="ja-JP" sz="1600" b="1" dirty="0"/>
          </a:p>
          <a:p>
            <a:r>
              <a:rPr lang="ja-JP" altLang="en-US" sz="1600" b="1" dirty="0"/>
              <a:t>下記日程にて、会社説明会を予定しております。</a:t>
            </a:r>
            <a:endParaRPr lang="en-US" altLang="ja-JP" sz="1600" b="1" dirty="0"/>
          </a:p>
          <a:p>
            <a:r>
              <a:rPr lang="ja-JP" altLang="en-US" sz="1600" b="1" dirty="0"/>
              <a:t>「もう少し詳しく聞いてみたい！」「先輩社員と直接あって話したい！」という方は、是非ご参加下さい。先輩社員も登場しますよ！</a:t>
            </a:r>
            <a:endParaRPr lang="en-US" altLang="ja-JP" sz="1600" b="1" dirty="0"/>
          </a:p>
          <a:p>
            <a:endParaRPr kumimoji="1" lang="en-US" altLang="ja-JP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1003" y="3463104"/>
            <a:ext cx="485081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  <a:endParaRPr lang="en-US" altLang="ja-JP" sz="1600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会場</a:t>
            </a:r>
            <a:r>
              <a:rPr lang="en-US" altLang="ja-JP" sz="1600" dirty="0"/>
              <a:t>】</a:t>
            </a:r>
            <a:r>
              <a:rPr lang="ja-JP" altLang="en-US" sz="1600" dirty="0"/>
              <a:t>　　 本社（受付は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本社１</a:t>
            </a:r>
            <a:r>
              <a:rPr lang="en-US" altLang="ja-JP" sz="1600" dirty="0">
                <a:latin typeface="ＭＳ Ｐゴシック" panose="020B0600070205080204" pitchFamily="50" charset="-128"/>
              </a:rPr>
              <a:t>F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〒</a:t>
            </a:r>
            <a:r>
              <a:rPr lang="en-US" altLang="zh-CN" sz="1600" dirty="0">
                <a:ea typeface="ＭＳ Ｐゴシック" panose="020B0600070205080204" pitchFamily="50" charset="-128"/>
              </a:rPr>
              <a:t>373-0853</a:t>
            </a:r>
            <a:r>
              <a:rPr lang="en-US" altLang="zh-CN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群馬県太田市浜町</a:t>
            </a:r>
            <a:r>
              <a:rPr lang="en-US" altLang="zh-CN" sz="1600" dirty="0">
                <a:ea typeface="ＭＳ Ｐゴシック" panose="020B0600070205080204" pitchFamily="50" charset="-128"/>
              </a:rPr>
              <a:t>10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zh-CN" sz="1600" dirty="0">
                <a:ea typeface="ＭＳ Ｐゴシック" panose="020B0600070205080204" pitchFamily="50" charset="-128"/>
              </a:rPr>
              <a:t>33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内容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先輩社員との座談会や実際の職場をご見学頂けます。 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</a:t>
            </a:r>
            <a:r>
              <a:rPr lang="ja-JP" altLang="en-US" sz="1600" dirty="0"/>
              <a:t>　　筆記用具</a:t>
            </a:r>
            <a:endParaRPr lang="en-US" altLang="ja-JP" sz="1600" dirty="0"/>
          </a:p>
          <a:p>
            <a:r>
              <a:rPr lang="en-US" altLang="ja-JP" sz="1600" dirty="0"/>
              <a:t>※</a:t>
            </a:r>
            <a:r>
              <a:rPr lang="ja-JP" altLang="en-US" sz="1600" dirty="0"/>
              <a:t>昼食はこちらでご用意いたします！ </a:t>
            </a:r>
          </a:p>
          <a:p>
            <a:r>
              <a:rPr lang="ja-JP" altLang="en-US" sz="1600" dirty="0"/>
              <a:t> </a:t>
            </a:r>
          </a:p>
          <a:p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540776" y="2868560"/>
            <a:ext cx="592377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0"/>
              </a:rPr>
              <a:t>◇</a:t>
            </a:r>
            <a:r>
              <a:rPr lang="ja-JP" altLang="en-US" sz="2400" b="1" dirty="0">
                <a:ln w="0"/>
              </a:rPr>
              <a:t>石川建設株式会社　インターンシップ</a:t>
            </a:r>
            <a:r>
              <a:rPr lang="ja-JP" altLang="en-US" sz="2800" b="1" dirty="0">
                <a:ln w="0"/>
              </a:rPr>
              <a:t>◇</a:t>
            </a:r>
          </a:p>
          <a:p>
            <a:pPr algn="ctr"/>
            <a:endParaRPr lang="ja-JP" altLang="en-US" sz="280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</a:endParaRPr>
          </a:p>
        </p:txBody>
      </p:sp>
      <p:sp>
        <p:nvSpPr>
          <p:cNvPr id="16" name="メモ 15"/>
          <p:cNvSpPr/>
          <p:nvPr/>
        </p:nvSpPr>
        <p:spPr>
          <a:xfrm>
            <a:off x="197709" y="2545492"/>
            <a:ext cx="6820930" cy="3303751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latin typeface="+mn-ea"/>
              </a:rPr>
              <a:t>【</a:t>
            </a:r>
            <a:r>
              <a:rPr lang="ja-JP" altLang="en-US" dirty="0">
                <a:latin typeface="+mn-ea"/>
              </a:rPr>
              <a:t>開催日時</a:t>
            </a:r>
            <a:r>
              <a:rPr lang="en-US" altLang="ja-JP" dirty="0">
                <a:latin typeface="+mn-ea"/>
              </a:rPr>
              <a:t>】  </a:t>
            </a:r>
            <a:r>
              <a:rPr lang="ja-JP" altLang="en-US" b="1" dirty="0">
                <a:latin typeface="+mn-ea"/>
              </a:rPr>
              <a:t>①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dirty="0"/>
              <a:t>　　　　　　　　　　</a:t>
            </a:r>
            <a:r>
              <a:rPr lang="en-US" altLang="ja-JP" dirty="0"/>
              <a:t>※</a:t>
            </a:r>
            <a:r>
              <a:rPr lang="ja-JP" altLang="en-US" dirty="0"/>
              <a:t>いずれも当日の受付は</a:t>
            </a:r>
            <a:r>
              <a:rPr lang="en-US" altLang="ja-JP" dirty="0"/>
              <a:t>9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より行います。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会　場</a:t>
            </a:r>
            <a:r>
              <a:rPr lang="en-US" altLang="ja-JP" dirty="0"/>
              <a:t>】</a:t>
            </a:r>
            <a:r>
              <a:rPr lang="ja-JP" altLang="en-US" dirty="0"/>
              <a:t>　本社（受付は１Ｆ管理本部）</a:t>
            </a:r>
            <a:endParaRPr lang="en-US" altLang="ja-JP" dirty="0"/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/>
              <a:t>【</a:t>
            </a:r>
            <a:r>
              <a:rPr lang="ja-JP" altLang="en-US" dirty="0"/>
              <a:t>内　容</a:t>
            </a:r>
            <a:r>
              <a:rPr lang="en-US" altLang="ja-JP" dirty="0"/>
              <a:t>】</a:t>
            </a:r>
            <a:r>
              <a:rPr lang="ja-JP" altLang="en-US" dirty="0"/>
              <a:t>　先輩社員との懇談会や実際の現場をご見学頂けます。　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持参物</a:t>
            </a:r>
            <a:r>
              <a:rPr lang="en-US" altLang="ja-JP" dirty="0"/>
              <a:t>】 </a:t>
            </a:r>
            <a:r>
              <a:rPr lang="ja-JP" altLang="en-US" dirty="0"/>
              <a:t>筆記用具</a:t>
            </a:r>
            <a:endParaRPr lang="en-US" altLang="ja-JP" dirty="0"/>
          </a:p>
          <a:p>
            <a:r>
              <a:rPr lang="ja-JP" altLang="en-US" b="1" u="sng" dirty="0"/>
              <a:t>昼食はこちらでご用意いたします！</a:t>
            </a:r>
            <a:endParaRPr lang="en-US" altLang="ja-JP" b="1" u="sng" dirty="0"/>
          </a:p>
        </p:txBody>
      </p:sp>
      <p:sp>
        <p:nvSpPr>
          <p:cNvPr id="3" name="正方形/長方形 2"/>
          <p:cNvSpPr/>
          <p:nvPr/>
        </p:nvSpPr>
        <p:spPr>
          <a:xfrm>
            <a:off x="332081" y="3191836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600" dirty="0">
                <a:latin typeface="+mn-ea"/>
              </a:rPr>
              <a:t>　　</a:t>
            </a:r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ja-JP" altLang="en-US" sz="1600" b="1" dirty="0">
                <a:latin typeface="+mn-ea"/>
              </a:rPr>
              <a:t>①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②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dirty="0"/>
              <a:t>　　　　　　　　　   　</a:t>
            </a:r>
            <a:r>
              <a:rPr lang="en-US" altLang="ja-JP" sz="1600" dirty="0"/>
              <a:t>※</a:t>
            </a:r>
            <a:r>
              <a:rPr lang="ja-JP" altLang="en-US" sz="1600" dirty="0"/>
              <a:t>いずれも当日の受付は</a:t>
            </a:r>
            <a:r>
              <a:rPr lang="en-US" altLang="ja-JP" sz="1600" dirty="0"/>
              <a:t>9</a:t>
            </a:r>
            <a:r>
              <a:rPr lang="ja-JP" altLang="en-US" sz="1600" dirty="0"/>
              <a:t>：</a:t>
            </a:r>
            <a:r>
              <a:rPr lang="en-US" altLang="ja-JP" sz="1600" dirty="0"/>
              <a:t>30</a:t>
            </a:r>
            <a:r>
              <a:rPr lang="ja-JP" altLang="en-US" sz="1600" dirty="0"/>
              <a:t>より行います。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会　場</a:t>
            </a:r>
            <a:r>
              <a:rPr lang="en-US" altLang="ja-JP" sz="1600" dirty="0"/>
              <a:t>】</a:t>
            </a:r>
            <a:r>
              <a:rPr lang="ja-JP" altLang="en-US" sz="1600" dirty="0"/>
              <a:t>　本社（受付は１Ｆ管理本部）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     〒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内　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先輩社員との懇談会や実際の現場をご見学頂けます。　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 </a:t>
            </a:r>
            <a:r>
              <a:rPr lang="ja-JP" altLang="en-US" sz="1600" dirty="0"/>
              <a:t>筆記用具</a:t>
            </a:r>
            <a:endParaRPr lang="en-US" altLang="ja-JP" sz="1600" dirty="0"/>
          </a:p>
          <a:p>
            <a:r>
              <a:rPr lang="en-US" altLang="ja-JP" sz="1600" b="1" dirty="0"/>
              <a:t>            </a:t>
            </a:r>
            <a:r>
              <a:rPr lang="en-US" altLang="ja-JP" sz="1600" b="1" u="sng" dirty="0"/>
              <a:t> ※</a:t>
            </a:r>
            <a:r>
              <a:rPr lang="ja-JP" altLang="en-US" sz="1600" b="1" u="sng" dirty="0"/>
              <a:t>昼食はこちらでご用意いたします！</a:t>
            </a:r>
            <a:endParaRPr lang="en-US" altLang="ja-JP" sz="1600" b="1" u="sng" dirty="0"/>
          </a:p>
        </p:txBody>
      </p:sp>
      <p:sp>
        <p:nvSpPr>
          <p:cNvPr id="11" name="正方形/長方形 10"/>
          <p:cNvSpPr/>
          <p:nvPr/>
        </p:nvSpPr>
        <p:spPr>
          <a:xfrm>
            <a:off x="443289" y="2677420"/>
            <a:ext cx="5030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ln w="0"/>
              </a:rPr>
              <a:t>◇石川建設株式会社　会社説明会◇</a:t>
            </a:r>
          </a:p>
        </p:txBody>
      </p:sp>
      <p:pic>
        <p:nvPicPr>
          <p:cNvPr id="12" name="Picture 6" descr="石川建設株式会社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98" y="6078637"/>
            <a:ext cx="3082965" cy="61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3380081" y="5893449"/>
            <a:ext cx="45328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/>
              <a:t>〒</a:t>
            </a:r>
            <a:r>
              <a:rPr lang="en-US" altLang="ja-JP" sz="1400" dirty="0"/>
              <a:t>373-0853</a:t>
            </a:r>
          </a:p>
          <a:p>
            <a:r>
              <a:rPr lang="ja-JP" altLang="en-US" sz="1400" dirty="0"/>
              <a:t>群馬県太田市浜町</a:t>
            </a:r>
            <a:r>
              <a:rPr lang="en-US" altLang="ja-JP" sz="1400" dirty="0"/>
              <a:t>10</a:t>
            </a:r>
            <a:r>
              <a:rPr lang="ja-JP" altLang="en-US" sz="1400" dirty="0"/>
              <a:t>番</a:t>
            </a:r>
            <a:r>
              <a:rPr lang="en-US" altLang="ja-JP" sz="1400" dirty="0"/>
              <a:t>33</a:t>
            </a:r>
            <a:r>
              <a:rPr lang="ja-JP" altLang="en-US" sz="1400" dirty="0"/>
              <a:t>号</a:t>
            </a:r>
            <a:endParaRPr lang="en-US" altLang="ja-JP" sz="1400" dirty="0"/>
          </a:p>
          <a:p>
            <a:r>
              <a:rPr lang="en-US" altLang="ja-JP" sz="1400" dirty="0">
                <a:hlinkClick r:id="rId5"/>
              </a:rPr>
              <a:t>TEL:0276-48-1511</a:t>
            </a:r>
            <a:r>
              <a:rPr lang="ja-JP" altLang="en-US" sz="1400" dirty="0"/>
              <a:t>  </a:t>
            </a:r>
            <a:r>
              <a:rPr lang="en-US" altLang="ja-JP" sz="1400" dirty="0"/>
              <a:t>(</a:t>
            </a:r>
            <a:r>
              <a:rPr lang="ja-JP" altLang="en-US" sz="1400" dirty="0"/>
              <a:t>管理本部</a:t>
            </a:r>
            <a:r>
              <a:rPr lang="en-US" altLang="ja-JP" sz="1400" dirty="0"/>
              <a:t>:</a:t>
            </a:r>
            <a:r>
              <a:rPr lang="ja-JP" altLang="en-US" sz="1400" dirty="0"/>
              <a:t>高橋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http://www.ishikawa-inc.co.jp/</a:t>
            </a:r>
            <a:endParaRPr lang="ja-JP" altLang="en-US" sz="1400" dirty="0"/>
          </a:p>
        </p:txBody>
      </p:sp>
      <p:pic>
        <p:nvPicPr>
          <p:cNvPr id="1028" name="Picture 4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382" y="6258195"/>
            <a:ext cx="1628523" cy="56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2094" y="6279852"/>
            <a:ext cx="1618735" cy="56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テキスト ボックス 19"/>
          <p:cNvSpPr txBox="1"/>
          <p:nvPr/>
        </p:nvSpPr>
        <p:spPr>
          <a:xfrm>
            <a:off x="6097654" y="5933857"/>
            <a:ext cx="30401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こちらよりエントリーして下さい！</a:t>
            </a:r>
            <a:endParaRPr kumimoji="1" lang="ja-JP" altLang="en-US" sz="1600" b="1" dirty="0"/>
          </a:p>
        </p:txBody>
      </p:sp>
      <p:pic>
        <p:nvPicPr>
          <p:cNvPr id="2050" name="Picture 2" descr="C:\Users\高橋和美\AppData\Local\Microsoft\Windows\Temporary Internet Files\Content.Outlook\B9XDR6EB\会社概要画面　QRコード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30" y="6103134"/>
            <a:ext cx="796264" cy="72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0829" y="6066336"/>
            <a:ext cx="757517" cy="757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602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" y="1084006"/>
            <a:ext cx="12192000" cy="482599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316009" y="544959"/>
            <a:ext cx="7563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学生のみなさまへ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0719" y="1353981"/>
            <a:ext cx="70144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本日は、当社ブースにお越しいただきまして、ありがとうございました。</a:t>
            </a:r>
            <a:endParaRPr kumimoji="1" lang="en-US" altLang="ja-JP" sz="1600" b="1" dirty="0"/>
          </a:p>
          <a:p>
            <a:r>
              <a:rPr lang="ja-JP" altLang="en-US" sz="1600" b="1" dirty="0"/>
              <a:t>下記日程にて、会社説明会を予定しております。</a:t>
            </a:r>
            <a:endParaRPr lang="en-US" altLang="ja-JP" sz="1600" b="1" dirty="0"/>
          </a:p>
          <a:p>
            <a:r>
              <a:rPr lang="ja-JP" altLang="en-US" sz="1600" b="1" dirty="0"/>
              <a:t>「もう少し詳しく聞いてみたい！」「先輩社員と直接あって話したい！」という方は、是非ご参加下さい。先輩社員も登場しますよ！</a:t>
            </a:r>
            <a:endParaRPr lang="en-US" altLang="ja-JP" sz="1600" b="1" dirty="0"/>
          </a:p>
          <a:p>
            <a:endParaRPr kumimoji="1" lang="en-US" altLang="ja-JP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1003" y="3463104"/>
            <a:ext cx="485081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  <a:endParaRPr lang="en-US" altLang="ja-JP" sz="1600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会場</a:t>
            </a:r>
            <a:r>
              <a:rPr lang="en-US" altLang="ja-JP" sz="1600" dirty="0"/>
              <a:t>】</a:t>
            </a:r>
            <a:r>
              <a:rPr lang="ja-JP" altLang="en-US" sz="1600" dirty="0"/>
              <a:t>　　 本社（受付は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本社１</a:t>
            </a:r>
            <a:r>
              <a:rPr lang="en-US" altLang="ja-JP" sz="1600" dirty="0">
                <a:latin typeface="ＭＳ Ｐゴシック" panose="020B0600070205080204" pitchFamily="50" charset="-128"/>
              </a:rPr>
              <a:t>F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〒</a:t>
            </a:r>
            <a:r>
              <a:rPr lang="en-US" altLang="zh-CN" sz="1600" dirty="0">
                <a:ea typeface="ＭＳ Ｐゴシック" panose="020B0600070205080204" pitchFamily="50" charset="-128"/>
              </a:rPr>
              <a:t>373-0853</a:t>
            </a:r>
            <a:r>
              <a:rPr lang="en-US" altLang="zh-CN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群馬県太田市浜町</a:t>
            </a:r>
            <a:r>
              <a:rPr lang="en-US" altLang="zh-CN" sz="1600" dirty="0">
                <a:ea typeface="ＭＳ Ｐゴシック" panose="020B0600070205080204" pitchFamily="50" charset="-128"/>
              </a:rPr>
              <a:t>10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zh-CN" sz="1600" dirty="0">
                <a:ea typeface="ＭＳ Ｐゴシック" panose="020B0600070205080204" pitchFamily="50" charset="-128"/>
              </a:rPr>
              <a:t>33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内容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先輩社員との座談会や実際の職場をご見学頂けます。 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</a:t>
            </a:r>
            <a:r>
              <a:rPr lang="ja-JP" altLang="en-US" sz="1600" dirty="0"/>
              <a:t>　　筆記用具</a:t>
            </a:r>
            <a:endParaRPr lang="en-US" altLang="ja-JP" sz="1600" dirty="0"/>
          </a:p>
          <a:p>
            <a:r>
              <a:rPr lang="en-US" altLang="ja-JP" sz="1600" dirty="0"/>
              <a:t>※</a:t>
            </a:r>
            <a:r>
              <a:rPr lang="ja-JP" altLang="en-US" sz="1600" dirty="0"/>
              <a:t>昼食はこちらでご用意いたします！ </a:t>
            </a:r>
          </a:p>
          <a:p>
            <a:r>
              <a:rPr lang="ja-JP" altLang="en-US" sz="1600" dirty="0"/>
              <a:t> </a:t>
            </a:r>
          </a:p>
          <a:p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540776" y="2868560"/>
            <a:ext cx="592377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0"/>
              </a:rPr>
              <a:t>◇</a:t>
            </a:r>
            <a:r>
              <a:rPr lang="ja-JP" altLang="en-US" sz="2400" b="1" dirty="0">
                <a:ln w="0"/>
              </a:rPr>
              <a:t>石川建設株式会社　インターンシップ</a:t>
            </a:r>
            <a:r>
              <a:rPr lang="ja-JP" altLang="en-US" sz="2800" b="1" dirty="0">
                <a:ln w="0"/>
              </a:rPr>
              <a:t>◇</a:t>
            </a:r>
          </a:p>
          <a:p>
            <a:pPr algn="ctr"/>
            <a:endParaRPr lang="ja-JP" altLang="en-US" sz="280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</a:endParaRPr>
          </a:p>
        </p:txBody>
      </p:sp>
      <p:sp>
        <p:nvSpPr>
          <p:cNvPr id="16" name="メモ 15"/>
          <p:cNvSpPr/>
          <p:nvPr/>
        </p:nvSpPr>
        <p:spPr>
          <a:xfrm>
            <a:off x="197709" y="2545492"/>
            <a:ext cx="6820930" cy="3303751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latin typeface="+mn-ea"/>
              </a:rPr>
              <a:t>【</a:t>
            </a:r>
            <a:r>
              <a:rPr lang="ja-JP" altLang="en-US" dirty="0">
                <a:latin typeface="+mn-ea"/>
              </a:rPr>
              <a:t>開催日時</a:t>
            </a:r>
            <a:r>
              <a:rPr lang="en-US" altLang="ja-JP" dirty="0">
                <a:latin typeface="+mn-ea"/>
              </a:rPr>
              <a:t>】  </a:t>
            </a:r>
            <a:r>
              <a:rPr lang="ja-JP" altLang="en-US" b="1" dirty="0">
                <a:latin typeface="+mn-ea"/>
              </a:rPr>
              <a:t>①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dirty="0"/>
              <a:t>　　　　　　　　　　</a:t>
            </a:r>
            <a:r>
              <a:rPr lang="en-US" altLang="ja-JP" dirty="0"/>
              <a:t>※</a:t>
            </a:r>
            <a:r>
              <a:rPr lang="ja-JP" altLang="en-US" dirty="0"/>
              <a:t>いずれも当日の受付は</a:t>
            </a:r>
            <a:r>
              <a:rPr lang="en-US" altLang="ja-JP" dirty="0"/>
              <a:t>9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より行います。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会　場</a:t>
            </a:r>
            <a:r>
              <a:rPr lang="en-US" altLang="ja-JP" dirty="0"/>
              <a:t>】</a:t>
            </a:r>
            <a:r>
              <a:rPr lang="ja-JP" altLang="en-US" dirty="0"/>
              <a:t>　本社（受付は１Ｆ管理本部）</a:t>
            </a:r>
            <a:endParaRPr lang="en-US" altLang="ja-JP" dirty="0"/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/>
              <a:t>【</a:t>
            </a:r>
            <a:r>
              <a:rPr lang="ja-JP" altLang="en-US" dirty="0"/>
              <a:t>内　容</a:t>
            </a:r>
            <a:r>
              <a:rPr lang="en-US" altLang="ja-JP" dirty="0"/>
              <a:t>】</a:t>
            </a:r>
            <a:r>
              <a:rPr lang="ja-JP" altLang="en-US" dirty="0"/>
              <a:t>　先輩社員との懇談会や実際の現場をご見学頂けます。　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持参物</a:t>
            </a:r>
            <a:r>
              <a:rPr lang="en-US" altLang="ja-JP" dirty="0"/>
              <a:t>】 </a:t>
            </a:r>
            <a:r>
              <a:rPr lang="ja-JP" altLang="en-US" dirty="0"/>
              <a:t>筆記用具</a:t>
            </a:r>
            <a:endParaRPr lang="en-US" altLang="ja-JP" dirty="0"/>
          </a:p>
          <a:p>
            <a:r>
              <a:rPr lang="ja-JP" altLang="en-US" b="1" u="sng" dirty="0"/>
              <a:t>昼食はこちらでご用意いたします！</a:t>
            </a:r>
            <a:endParaRPr lang="en-US" altLang="ja-JP" b="1" u="sng" dirty="0"/>
          </a:p>
        </p:txBody>
      </p:sp>
      <p:sp>
        <p:nvSpPr>
          <p:cNvPr id="3" name="正方形/長方形 2"/>
          <p:cNvSpPr/>
          <p:nvPr/>
        </p:nvSpPr>
        <p:spPr>
          <a:xfrm>
            <a:off x="332081" y="3191836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600" dirty="0">
                <a:latin typeface="+mn-ea"/>
              </a:rPr>
              <a:t>　　</a:t>
            </a:r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ja-JP" altLang="en-US" sz="1600" b="1" dirty="0">
                <a:latin typeface="+mn-ea"/>
              </a:rPr>
              <a:t>①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②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dirty="0"/>
              <a:t>　　　　　　　　　   　</a:t>
            </a:r>
            <a:r>
              <a:rPr lang="en-US" altLang="ja-JP" sz="1600" dirty="0"/>
              <a:t>※</a:t>
            </a:r>
            <a:r>
              <a:rPr lang="ja-JP" altLang="en-US" sz="1600" dirty="0"/>
              <a:t>いずれも当日の受付は</a:t>
            </a:r>
            <a:r>
              <a:rPr lang="en-US" altLang="ja-JP" sz="1600" dirty="0"/>
              <a:t>9</a:t>
            </a:r>
            <a:r>
              <a:rPr lang="ja-JP" altLang="en-US" sz="1600" dirty="0"/>
              <a:t>：</a:t>
            </a:r>
            <a:r>
              <a:rPr lang="en-US" altLang="ja-JP" sz="1600" dirty="0"/>
              <a:t>30</a:t>
            </a:r>
            <a:r>
              <a:rPr lang="ja-JP" altLang="en-US" sz="1600" dirty="0"/>
              <a:t>より行います。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会　場</a:t>
            </a:r>
            <a:r>
              <a:rPr lang="en-US" altLang="ja-JP" sz="1600" dirty="0"/>
              <a:t>】</a:t>
            </a:r>
            <a:r>
              <a:rPr lang="ja-JP" altLang="en-US" sz="1600" dirty="0"/>
              <a:t>　本社（受付は１Ｆ管理本部）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     〒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内　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先輩社員との懇談会や実際の現場をご見学頂けます。　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 </a:t>
            </a:r>
            <a:r>
              <a:rPr lang="ja-JP" altLang="en-US" sz="1600" dirty="0"/>
              <a:t>筆記用具</a:t>
            </a:r>
            <a:endParaRPr lang="en-US" altLang="ja-JP" sz="1600" dirty="0"/>
          </a:p>
          <a:p>
            <a:r>
              <a:rPr lang="en-US" altLang="ja-JP" sz="1600" b="1" dirty="0"/>
              <a:t>            </a:t>
            </a:r>
            <a:r>
              <a:rPr lang="en-US" altLang="ja-JP" sz="1600" b="1" u="sng" dirty="0"/>
              <a:t> ※</a:t>
            </a:r>
            <a:r>
              <a:rPr lang="ja-JP" altLang="en-US" sz="1600" b="1" u="sng" dirty="0"/>
              <a:t>昼食はこちらでご用意いたします！</a:t>
            </a:r>
            <a:endParaRPr lang="en-US" altLang="ja-JP" sz="1600" b="1" u="sng" dirty="0"/>
          </a:p>
        </p:txBody>
      </p:sp>
      <p:sp>
        <p:nvSpPr>
          <p:cNvPr id="11" name="正方形/長方形 10"/>
          <p:cNvSpPr/>
          <p:nvPr/>
        </p:nvSpPr>
        <p:spPr>
          <a:xfrm>
            <a:off x="443289" y="2677420"/>
            <a:ext cx="5030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ln w="0"/>
              </a:rPr>
              <a:t>◇石川建設株式会社　会社説明会◇</a:t>
            </a:r>
          </a:p>
        </p:txBody>
      </p:sp>
      <p:pic>
        <p:nvPicPr>
          <p:cNvPr id="12" name="Picture 6" descr="石川建設株式会社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98" y="6078637"/>
            <a:ext cx="3082965" cy="61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3380081" y="5893449"/>
            <a:ext cx="45328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/>
              <a:t>〒</a:t>
            </a:r>
            <a:r>
              <a:rPr lang="en-US" altLang="ja-JP" sz="1400" dirty="0"/>
              <a:t>373-0853</a:t>
            </a:r>
          </a:p>
          <a:p>
            <a:r>
              <a:rPr lang="ja-JP" altLang="en-US" sz="1400" dirty="0"/>
              <a:t>群馬県太田市浜町</a:t>
            </a:r>
            <a:r>
              <a:rPr lang="en-US" altLang="ja-JP" sz="1400" dirty="0"/>
              <a:t>10</a:t>
            </a:r>
            <a:r>
              <a:rPr lang="ja-JP" altLang="en-US" sz="1400" dirty="0"/>
              <a:t>番</a:t>
            </a:r>
            <a:r>
              <a:rPr lang="en-US" altLang="ja-JP" sz="1400" dirty="0"/>
              <a:t>33</a:t>
            </a:r>
            <a:r>
              <a:rPr lang="ja-JP" altLang="en-US" sz="1400" dirty="0"/>
              <a:t>号</a:t>
            </a:r>
            <a:endParaRPr lang="en-US" altLang="ja-JP" sz="1400" dirty="0"/>
          </a:p>
          <a:p>
            <a:r>
              <a:rPr lang="en-US" altLang="ja-JP" sz="1400" dirty="0">
                <a:hlinkClick r:id="rId5"/>
              </a:rPr>
              <a:t>TEL:0276-48-1511</a:t>
            </a:r>
            <a:r>
              <a:rPr lang="ja-JP" altLang="en-US" sz="1400" dirty="0"/>
              <a:t>  </a:t>
            </a:r>
            <a:r>
              <a:rPr lang="en-US" altLang="ja-JP" sz="1400" dirty="0"/>
              <a:t>(</a:t>
            </a:r>
            <a:r>
              <a:rPr lang="ja-JP" altLang="en-US" sz="1400" dirty="0"/>
              <a:t>管理本部</a:t>
            </a:r>
            <a:r>
              <a:rPr lang="en-US" altLang="ja-JP" sz="1400" dirty="0"/>
              <a:t>:</a:t>
            </a:r>
            <a:r>
              <a:rPr lang="ja-JP" altLang="en-US" sz="1400" dirty="0"/>
              <a:t>高橋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http://www.ishikawa-inc.co.jp/</a:t>
            </a:r>
            <a:endParaRPr lang="ja-JP" altLang="en-US" sz="1400" dirty="0"/>
          </a:p>
        </p:txBody>
      </p:sp>
      <p:pic>
        <p:nvPicPr>
          <p:cNvPr id="1028" name="Picture 4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589" y="6218001"/>
            <a:ext cx="2969162" cy="56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テキスト ボックス 19"/>
          <p:cNvSpPr txBox="1"/>
          <p:nvPr/>
        </p:nvSpPr>
        <p:spPr>
          <a:xfrm>
            <a:off x="6190736" y="5933857"/>
            <a:ext cx="3200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こちらより</a:t>
            </a:r>
            <a:r>
              <a:rPr lang="ja-JP" altLang="en-US" sz="1600" b="1" dirty="0"/>
              <a:t>エントリーして下さい</a:t>
            </a:r>
            <a:r>
              <a:rPr lang="ja-JP" altLang="en-US" b="1" dirty="0"/>
              <a:t>！</a:t>
            </a:r>
            <a:endParaRPr kumimoji="1" lang="ja-JP" altLang="en-US" b="1" dirty="0"/>
          </a:p>
        </p:txBody>
      </p:sp>
      <p:pic>
        <p:nvPicPr>
          <p:cNvPr id="1026" name="Picture 2" descr="C:\Users\高橋和美\AppData\Local\Microsoft\Windows\Temporary Internet Files\Content.Outlook\B9XDR6EB\会社概要画面　QRコード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2096" y="5962033"/>
            <a:ext cx="939113" cy="849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3266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" y="1084006"/>
            <a:ext cx="12192000" cy="482599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316009" y="544959"/>
            <a:ext cx="7563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b="1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足利大学の</a:t>
            </a:r>
            <a:r>
              <a:rPr lang="ja-JP" alt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みなさまへ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0719" y="1353981"/>
            <a:ext cx="70144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下記日程にて、インターンシップを予定しております。</a:t>
            </a:r>
            <a:endParaRPr lang="en-US" altLang="ja-JP" sz="1600" b="1" dirty="0"/>
          </a:p>
          <a:p>
            <a:r>
              <a:rPr lang="ja-JP" altLang="en-US" sz="1600" b="1" dirty="0"/>
              <a:t>「詳しく話しを聞いてみたい！」「実際の職場を体験したい！」という方は</a:t>
            </a:r>
            <a:endParaRPr lang="en-US" altLang="ja-JP" sz="1600" b="1" dirty="0"/>
          </a:p>
          <a:p>
            <a:r>
              <a:rPr lang="ja-JP" altLang="en-US" sz="1600" b="1" dirty="0"/>
              <a:t>是非インターンシップへご参加下さい。</a:t>
            </a:r>
            <a:endParaRPr lang="en-US" altLang="ja-JP" sz="1600" b="1" dirty="0"/>
          </a:p>
          <a:p>
            <a:endParaRPr kumimoji="1" lang="en-US" altLang="ja-JP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1003" y="3463104"/>
            <a:ext cx="485081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  <a:endParaRPr lang="en-US" altLang="ja-JP" sz="1600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会場</a:t>
            </a:r>
            <a:r>
              <a:rPr lang="en-US" altLang="ja-JP" sz="1600" dirty="0"/>
              <a:t>】</a:t>
            </a:r>
            <a:r>
              <a:rPr lang="ja-JP" altLang="en-US" sz="1600" dirty="0"/>
              <a:t>　　 本社（受付は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本社１</a:t>
            </a:r>
            <a:r>
              <a:rPr lang="en-US" altLang="ja-JP" sz="1600" dirty="0">
                <a:latin typeface="ＭＳ Ｐゴシック" panose="020B0600070205080204" pitchFamily="50" charset="-128"/>
              </a:rPr>
              <a:t>F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〒</a:t>
            </a:r>
            <a:r>
              <a:rPr lang="en-US" altLang="zh-CN" sz="1600" dirty="0">
                <a:ea typeface="ＭＳ Ｐゴシック" panose="020B0600070205080204" pitchFamily="50" charset="-128"/>
              </a:rPr>
              <a:t>373-0853</a:t>
            </a:r>
            <a:r>
              <a:rPr lang="en-US" altLang="zh-CN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群馬県太田市浜町</a:t>
            </a:r>
            <a:r>
              <a:rPr lang="en-US" altLang="zh-CN" sz="1600" dirty="0">
                <a:ea typeface="ＭＳ Ｐゴシック" panose="020B0600070205080204" pitchFamily="50" charset="-128"/>
              </a:rPr>
              <a:t>10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zh-CN" sz="1600" dirty="0">
                <a:ea typeface="ＭＳ Ｐゴシック" panose="020B0600070205080204" pitchFamily="50" charset="-128"/>
              </a:rPr>
              <a:t>33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内容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先輩社員との座談会や実際の職場をご見学頂けます。 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</a:t>
            </a:r>
            <a:r>
              <a:rPr lang="ja-JP" altLang="en-US" sz="1600" dirty="0"/>
              <a:t>　　筆記用具</a:t>
            </a:r>
            <a:endParaRPr lang="en-US" altLang="ja-JP" sz="1600" dirty="0"/>
          </a:p>
          <a:p>
            <a:r>
              <a:rPr lang="en-US" altLang="ja-JP" sz="1600" dirty="0"/>
              <a:t>※</a:t>
            </a:r>
            <a:r>
              <a:rPr lang="ja-JP" altLang="en-US" sz="1600" dirty="0"/>
              <a:t>昼食はこちらでご用意いたします！ </a:t>
            </a:r>
          </a:p>
          <a:p>
            <a:r>
              <a:rPr lang="ja-JP" altLang="en-US" sz="1600" dirty="0"/>
              <a:t> </a:t>
            </a:r>
          </a:p>
          <a:p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540776" y="2868560"/>
            <a:ext cx="592377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0"/>
              </a:rPr>
              <a:t>◇</a:t>
            </a:r>
            <a:r>
              <a:rPr lang="ja-JP" altLang="en-US" sz="2400" b="1" dirty="0">
                <a:ln w="0"/>
              </a:rPr>
              <a:t>石川建設株式会社　インターンシップ</a:t>
            </a:r>
            <a:r>
              <a:rPr lang="ja-JP" altLang="en-US" sz="2800" b="1" dirty="0">
                <a:ln w="0"/>
              </a:rPr>
              <a:t>◇</a:t>
            </a:r>
          </a:p>
          <a:p>
            <a:pPr algn="ctr"/>
            <a:endParaRPr lang="ja-JP" altLang="en-US" sz="280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</a:endParaRPr>
          </a:p>
        </p:txBody>
      </p:sp>
      <p:sp>
        <p:nvSpPr>
          <p:cNvPr id="16" name="メモ 15"/>
          <p:cNvSpPr/>
          <p:nvPr/>
        </p:nvSpPr>
        <p:spPr>
          <a:xfrm>
            <a:off x="197709" y="2261286"/>
            <a:ext cx="6820930" cy="3587957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latin typeface="+mn-ea"/>
              </a:rPr>
              <a:t>【</a:t>
            </a:r>
            <a:r>
              <a:rPr lang="ja-JP" altLang="en-US" dirty="0">
                <a:latin typeface="+mn-ea"/>
              </a:rPr>
              <a:t>開催日時</a:t>
            </a:r>
            <a:r>
              <a:rPr lang="en-US" altLang="ja-JP" dirty="0">
                <a:latin typeface="+mn-ea"/>
              </a:rPr>
              <a:t>】  </a:t>
            </a:r>
            <a:r>
              <a:rPr lang="ja-JP" altLang="en-US" b="1" dirty="0">
                <a:latin typeface="+mn-ea"/>
              </a:rPr>
              <a:t>①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</a:t>
            </a:r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dirty="0"/>
              <a:t>　　　　　　　　　　</a:t>
            </a:r>
            <a:r>
              <a:rPr lang="en-US" altLang="ja-JP" dirty="0"/>
              <a:t>※</a:t>
            </a:r>
            <a:r>
              <a:rPr lang="ja-JP" altLang="en-US" dirty="0"/>
              <a:t>いずれも当日の受付は</a:t>
            </a:r>
            <a:r>
              <a:rPr lang="en-US" altLang="ja-JP" dirty="0"/>
              <a:t>9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より行います。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会　場</a:t>
            </a:r>
            <a:r>
              <a:rPr lang="en-US" altLang="ja-JP" dirty="0"/>
              <a:t>】</a:t>
            </a:r>
            <a:r>
              <a:rPr lang="ja-JP" altLang="en-US" dirty="0"/>
              <a:t>　本社（受付は１Ｆ管理本部）</a:t>
            </a:r>
            <a:endParaRPr lang="en-US" altLang="ja-JP" dirty="0"/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/>
              <a:t>【</a:t>
            </a:r>
            <a:r>
              <a:rPr lang="ja-JP" altLang="en-US" dirty="0"/>
              <a:t>内　容</a:t>
            </a:r>
            <a:r>
              <a:rPr lang="en-US" altLang="ja-JP" dirty="0"/>
              <a:t>】</a:t>
            </a:r>
            <a:r>
              <a:rPr lang="ja-JP" altLang="en-US" dirty="0"/>
              <a:t>　先輩社員との懇談会や実際の現場をご見学頂けます。　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持参物</a:t>
            </a:r>
            <a:r>
              <a:rPr lang="en-US" altLang="ja-JP" dirty="0"/>
              <a:t>】 </a:t>
            </a:r>
            <a:r>
              <a:rPr lang="ja-JP" altLang="en-US" dirty="0"/>
              <a:t>筆記用具</a:t>
            </a:r>
            <a:endParaRPr lang="en-US" altLang="ja-JP" dirty="0"/>
          </a:p>
          <a:p>
            <a:r>
              <a:rPr lang="ja-JP" altLang="en-US" b="1" u="sng" dirty="0"/>
              <a:t>昼食はこちらでご用意いたします！</a:t>
            </a:r>
            <a:endParaRPr lang="en-US" altLang="ja-JP" b="1" u="sng" dirty="0"/>
          </a:p>
        </p:txBody>
      </p:sp>
      <p:sp>
        <p:nvSpPr>
          <p:cNvPr id="3" name="正方形/長方形 2"/>
          <p:cNvSpPr/>
          <p:nvPr/>
        </p:nvSpPr>
        <p:spPr>
          <a:xfrm>
            <a:off x="408410" y="2876921"/>
            <a:ext cx="6096000" cy="32932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600" dirty="0">
                <a:latin typeface="+mn-ea"/>
              </a:rPr>
              <a:t>    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日（水）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dirty="0"/>
              <a:t>　　　　　　　　　   　</a:t>
            </a:r>
            <a:r>
              <a:rPr lang="en-US" altLang="ja-JP" sz="1600" dirty="0"/>
              <a:t>※</a:t>
            </a:r>
            <a:r>
              <a:rPr lang="ja-JP" altLang="en-US" sz="1600" dirty="0"/>
              <a:t>当日の受付は</a:t>
            </a:r>
            <a:r>
              <a:rPr lang="en-US" altLang="ja-JP" sz="1600" dirty="0"/>
              <a:t>9</a:t>
            </a:r>
            <a:r>
              <a:rPr lang="ja-JP" altLang="en-US" sz="1600" dirty="0"/>
              <a:t>：</a:t>
            </a:r>
            <a:r>
              <a:rPr lang="en-US" altLang="ja-JP" sz="1600" dirty="0"/>
              <a:t>30</a:t>
            </a:r>
            <a:r>
              <a:rPr lang="ja-JP" altLang="en-US" sz="1600" dirty="0"/>
              <a:t>より行います。</a:t>
            </a:r>
            <a:endParaRPr lang="en-US" altLang="ja-JP" sz="1600" dirty="0"/>
          </a:p>
          <a:p>
            <a:r>
              <a:rPr lang="en-US" altLang="ja-JP" sz="1600" dirty="0"/>
              <a:t>     【</a:t>
            </a:r>
            <a:r>
              <a:rPr lang="ja-JP" altLang="en-US" sz="1600" dirty="0"/>
              <a:t>会　場</a:t>
            </a:r>
            <a:r>
              <a:rPr lang="en-US" altLang="ja-JP" sz="1600" dirty="0"/>
              <a:t>】</a:t>
            </a:r>
            <a:r>
              <a:rPr lang="ja-JP" altLang="en-US" sz="1600" dirty="0"/>
              <a:t>　本社（受付は本社１Ｆ管理本部）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     〒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内　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先輩社員との懇談会や実際の職場をご見学頂けます。　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 </a:t>
            </a:r>
            <a:r>
              <a:rPr lang="ja-JP" altLang="en-US" sz="1600" dirty="0"/>
              <a:t>筆記用具　　</a:t>
            </a:r>
            <a:r>
              <a:rPr lang="en-US" altLang="ja-JP" sz="1600" b="1" dirty="0"/>
              <a:t>※</a:t>
            </a:r>
            <a:r>
              <a:rPr lang="ja-JP" altLang="en-US" sz="1600" b="1" dirty="0"/>
              <a:t>昼食はこちらでご用意いたします！</a:t>
            </a:r>
            <a:endParaRPr lang="en-US" altLang="ja-JP" sz="1600" b="1" dirty="0"/>
          </a:p>
          <a:p>
            <a:r>
              <a:rPr lang="en-US" altLang="ja-JP" sz="1600" b="1" dirty="0"/>
              <a:t>             </a:t>
            </a:r>
            <a:r>
              <a:rPr lang="ja-JP" altLang="en-US" sz="1600" b="1" dirty="0"/>
              <a:t>　　</a:t>
            </a:r>
            <a:endParaRPr lang="en-US" altLang="ja-JP" sz="1600" b="1" dirty="0"/>
          </a:p>
          <a:p>
            <a:r>
              <a:rPr lang="en-US" altLang="ja-JP" sz="1600" b="1" dirty="0"/>
              <a:t>      </a:t>
            </a:r>
            <a:r>
              <a:rPr lang="ja-JP" altLang="en-US" sz="1600" b="1" dirty="0"/>
              <a:t>　　お申込みは、管理本部 高橋まで電話もしくはメールにて</a:t>
            </a:r>
            <a:endParaRPr lang="en-US" altLang="ja-JP" sz="1600" b="1" dirty="0"/>
          </a:p>
          <a:p>
            <a:r>
              <a:rPr lang="ja-JP" altLang="en-US" sz="1600" b="1" dirty="0"/>
              <a:t>　　　　お願いします。</a:t>
            </a:r>
            <a:endParaRPr lang="en-US" altLang="ja-JP" sz="1600" b="1" dirty="0"/>
          </a:p>
          <a:p>
            <a:r>
              <a:rPr lang="ja-JP" altLang="en-US" sz="1600" b="1" dirty="0"/>
              <a:t>　　　　</a:t>
            </a:r>
            <a:r>
              <a:rPr lang="en-US" altLang="ja-JP" sz="1600" b="1" dirty="0"/>
              <a:t>TEL</a:t>
            </a:r>
            <a:r>
              <a:rPr lang="ja-JP" altLang="en-US" sz="1600" b="1" dirty="0"/>
              <a:t> </a:t>
            </a:r>
            <a:r>
              <a:rPr lang="en-US" altLang="ja-JP" sz="1600" b="1" dirty="0"/>
              <a:t>: </a:t>
            </a:r>
            <a:r>
              <a:rPr lang="ja-JP" altLang="en-US" sz="1600" b="1" dirty="0"/>
              <a:t> </a:t>
            </a:r>
            <a:r>
              <a:rPr lang="en-US" altLang="ja-JP" sz="1600" b="1" dirty="0"/>
              <a:t>0276-48-1511</a:t>
            </a:r>
            <a:r>
              <a:rPr lang="ja-JP" altLang="en-US" sz="1600" b="1" dirty="0"/>
              <a:t>　</a:t>
            </a:r>
            <a:endParaRPr lang="en-US" altLang="ja-JP" sz="1600" b="1" dirty="0"/>
          </a:p>
          <a:p>
            <a:r>
              <a:rPr lang="en-US" altLang="ja-JP" sz="1600" b="1" dirty="0"/>
              <a:t>            Email : </a:t>
            </a:r>
            <a:r>
              <a:rPr lang="en-US" altLang="ja-JP" sz="1600" b="1" dirty="0">
                <a:hlinkClick r:id="rId3"/>
              </a:rPr>
              <a:t>kazumi@ishikawa-inc.co.jp</a:t>
            </a:r>
            <a:endParaRPr lang="en-US" altLang="ja-JP" sz="1600" b="1" dirty="0"/>
          </a:p>
          <a:p>
            <a:endParaRPr lang="en-US" altLang="ja-JP" sz="1600" b="1" dirty="0"/>
          </a:p>
          <a:p>
            <a:r>
              <a:rPr lang="ja-JP" altLang="en-US" sz="1600" b="1" dirty="0"/>
              <a:t>　　　</a:t>
            </a:r>
            <a:endParaRPr lang="en-US" altLang="ja-JP" sz="1600" b="1" dirty="0"/>
          </a:p>
        </p:txBody>
      </p:sp>
      <p:sp>
        <p:nvSpPr>
          <p:cNvPr id="11" name="正方形/長方形 10"/>
          <p:cNvSpPr/>
          <p:nvPr/>
        </p:nvSpPr>
        <p:spPr>
          <a:xfrm>
            <a:off x="197709" y="2415256"/>
            <a:ext cx="5931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ln w="0"/>
                <a:solidFill>
                  <a:srgbClr val="FF0000"/>
                </a:solidFill>
              </a:rPr>
              <a:t>◇石川建設株式会社　インターンシップ◇</a:t>
            </a:r>
          </a:p>
        </p:txBody>
      </p:sp>
      <p:pic>
        <p:nvPicPr>
          <p:cNvPr id="12" name="Picture 6" descr="石川建設株式会社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691" y="6078637"/>
            <a:ext cx="3082965" cy="61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5641367" y="5910005"/>
            <a:ext cx="491130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/>
              <a:t>〒</a:t>
            </a:r>
            <a:r>
              <a:rPr lang="en-US" altLang="ja-JP" sz="1400" dirty="0"/>
              <a:t>373-0853</a:t>
            </a:r>
          </a:p>
          <a:p>
            <a:r>
              <a:rPr lang="ja-JP" altLang="en-US" sz="1400" dirty="0"/>
              <a:t>群馬県太田市浜町</a:t>
            </a:r>
            <a:r>
              <a:rPr lang="en-US" altLang="ja-JP" sz="1400" dirty="0"/>
              <a:t>10</a:t>
            </a:r>
            <a:r>
              <a:rPr lang="ja-JP" altLang="en-US" sz="1400" dirty="0"/>
              <a:t>番</a:t>
            </a:r>
            <a:r>
              <a:rPr lang="en-US" altLang="ja-JP" sz="1400" dirty="0"/>
              <a:t>33</a:t>
            </a:r>
            <a:r>
              <a:rPr lang="ja-JP" altLang="en-US" sz="1400" dirty="0"/>
              <a:t>号</a:t>
            </a:r>
            <a:endParaRPr lang="en-US" altLang="ja-JP" sz="1400" dirty="0"/>
          </a:p>
          <a:p>
            <a:r>
              <a:rPr lang="en-US" altLang="ja-JP" sz="1400" dirty="0">
                <a:hlinkClick r:id="rId6"/>
              </a:rPr>
              <a:t>TEL:0276-48-1511</a:t>
            </a:r>
            <a:r>
              <a:rPr lang="ja-JP" altLang="en-US" sz="1400" dirty="0"/>
              <a:t>  </a:t>
            </a:r>
            <a:r>
              <a:rPr lang="en-US" altLang="ja-JP" sz="1400" dirty="0"/>
              <a:t>(</a:t>
            </a:r>
            <a:r>
              <a:rPr lang="ja-JP" altLang="en-US" sz="1400" dirty="0"/>
              <a:t>管理本部</a:t>
            </a:r>
            <a:r>
              <a:rPr lang="en-US" altLang="ja-JP" sz="1400" dirty="0"/>
              <a:t>:</a:t>
            </a:r>
            <a:r>
              <a:rPr lang="ja-JP" altLang="en-US" sz="1400" dirty="0"/>
              <a:t>高橋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http://www.ishikawa-inc.co.jp/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632663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" y="1084006"/>
            <a:ext cx="12192000" cy="482599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316009" y="544959"/>
            <a:ext cx="7563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足利大学のみなさまへ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0719" y="883056"/>
            <a:ext cx="70144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600" b="1" dirty="0"/>
          </a:p>
          <a:p>
            <a:r>
              <a:rPr lang="ja-JP" altLang="en-US" sz="1600" b="1" dirty="0"/>
              <a:t>本日は、当社ブースにお越しいただきまして、ありがとうございました。</a:t>
            </a:r>
            <a:endParaRPr lang="en-US" altLang="ja-JP" sz="1600" b="1" dirty="0"/>
          </a:p>
          <a:p>
            <a:r>
              <a:rPr lang="ja-JP" altLang="en-US" sz="1600" b="1" dirty="0"/>
              <a:t>下記日程にて、インターンシップを予定しております。</a:t>
            </a:r>
            <a:endParaRPr lang="en-US" altLang="ja-JP" sz="1600" b="1" dirty="0"/>
          </a:p>
          <a:p>
            <a:r>
              <a:rPr lang="ja-JP" altLang="en-US" sz="1600" b="1" dirty="0"/>
              <a:t>「もう少し詳しく聞いてみたい！」「先輩社員と直接あって話したい！」という方は、是非ご参加下さい。先輩社員も登場しますよ！</a:t>
            </a:r>
            <a:endParaRPr lang="en-US" altLang="ja-JP" sz="1600" b="1" dirty="0"/>
          </a:p>
          <a:p>
            <a:endParaRPr lang="en-US" altLang="ja-JP" sz="1600" dirty="0"/>
          </a:p>
          <a:p>
            <a:r>
              <a:rPr lang="ja-JP" altLang="en-US" sz="1600" b="1" dirty="0"/>
              <a:t>「詳しく話しを聞いてみたい！」「実際の職場を体験したい！」という方は</a:t>
            </a:r>
            <a:endParaRPr lang="en-US" altLang="ja-JP" sz="1600" b="1" dirty="0"/>
          </a:p>
          <a:p>
            <a:r>
              <a:rPr lang="ja-JP" altLang="en-US" sz="1600" b="1" dirty="0"/>
              <a:t>是非インターンシップへご参加下さい。</a:t>
            </a:r>
            <a:endParaRPr lang="en-US" altLang="ja-JP" sz="1600" b="1" dirty="0"/>
          </a:p>
          <a:p>
            <a:endParaRPr kumimoji="1" lang="en-US" altLang="ja-JP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1003" y="3463104"/>
            <a:ext cx="485081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  <a:endParaRPr lang="en-US" altLang="ja-JP" sz="1600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会場</a:t>
            </a:r>
            <a:r>
              <a:rPr lang="en-US" altLang="ja-JP" sz="1600" dirty="0"/>
              <a:t>】</a:t>
            </a:r>
            <a:r>
              <a:rPr lang="ja-JP" altLang="en-US" sz="1600" dirty="0"/>
              <a:t>　　 本社（受付は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本社１</a:t>
            </a:r>
            <a:r>
              <a:rPr lang="en-US" altLang="ja-JP" sz="1600" dirty="0">
                <a:latin typeface="ＭＳ Ｐゴシック" panose="020B0600070205080204" pitchFamily="50" charset="-128"/>
              </a:rPr>
              <a:t>F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〒</a:t>
            </a:r>
            <a:r>
              <a:rPr lang="en-US" altLang="zh-CN" sz="1600" dirty="0">
                <a:ea typeface="ＭＳ Ｐゴシック" panose="020B0600070205080204" pitchFamily="50" charset="-128"/>
              </a:rPr>
              <a:t>373-0853</a:t>
            </a:r>
            <a:r>
              <a:rPr lang="en-US" altLang="zh-CN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群馬県太田市浜町</a:t>
            </a:r>
            <a:r>
              <a:rPr lang="en-US" altLang="zh-CN" sz="1600" dirty="0">
                <a:ea typeface="ＭＳ Ｐゴシック" panose="020B0600070205080204" pitchFamily="50" charset="-128"/>
              </a:rPr>
              <a:t>10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zh-CN" sz="1600" dirty="0">
                <a:ea typeface="ＭＳ Ｐゴシック" panose="020B0600070205080204" pitchFamily="50" charset="-128"/>
              </a:rPr>
              <a:t>33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内容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先輩社員との座談会や実際の職場をご見学頂けます。 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</a:t>
            </a:r>
            <a:r>
              <a:rPr lang="ja-JP" altLang="en-US" sz="1600" dirty="0"/>
              <a:t>　　筆記用具</a:t>
            </a:r>
            <a:endParaRPr lang="en-US" altLang="ja-JP" sz="1600" dirty="0"/>
          </a:p>
          <a:p>
            <a:r>
              <a:rPr lang="en-US" altLang="ja-JP" sz="1600" dirty="0"/>
              <a:t>※</a:t>
            </a:r>
            <a:r>
              <a:rPr lang="ja-JP" altLang="en-US" sz="1600" dirty="0"/>
              <a:t>昼食はこちらでご用意いたします！ </a:t>
            </a:r>
          </a:p>
          <a:p>
            <a:r>
              <a:rPr lang="ja-JP" altLang="en-US" sz="1600" dirty="0"/>
              <a:t> </a:t>
            </a:r>
          </a:p>
          <a:p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540776" y="2868560"/>
            <a:ext cx="592377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0"/>
              </a:rPr>
              <a:t>◇</a:t>
            </a:r>
            <a:r>
              <a:rPr lang="ja-JP" altLang="en-US" sz="2400" b="1" dirty="0">
                <a:ln w="0"/>
              </a:rPr>
              <a:t>石川建設株式会社　インターンシップ</a:t>
            </a:r>
            <a:r>
              <a:rPr lang="ja-JP" altLang="en-US" sz="2800" b="1" dirty="0">
                <a:ln w="0"/>
              </a:rPr>
              <a:t>◇</a:t>
            </a:r>
          </a:p>
          <a:p>
            <a:pPr algn="ctr"/>
            <a:endParaRPr lang="ja-JP" altLang="en-US" sz="280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</a:endParaRPr>
          </a:p>
        </p:txBody>
      </p:sp>
      <p:sp>
        <p:nvSpPr>
          <p:cNvPr id="16" name="メモ 15"/>
          <p:cNvSpPr/>
          <p:nvPr/>
        </p:nvSpPr>
        <p:spPr>
          <a:xfrm>
            <a:off x="197709" y="2261286"/>
            <a:ext cx="6820930" cy="3587957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latin typeface="+mn-ea"/>
              </a:rPr>
              <a:t>【</a:t>
            </a:r>
            <a:r>
              <a:rPr lang="ja-JP" altLang="en-US" dirty="0">
                <a:latin typeface="+mn-ea"/>
              </a:rPr>
              <a:t>開催日時</a:t>
            </a:r>
            <a:r>
              <a:rPr lang="en-US" altLang="ja-JP" dirty="0">
                <a:latin typeface="+mn-ea"/>
              </a:rPr>
              <a:t>】  </a:t>
            </a:r>
            <a:r>
              <a:rPr lang="ja-JP" altLang="en-US" b="1" dirty="0">
                <a:latin typeface="+mn-ea"/>
              </a:rPr>
              <a:t>①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</a:t>
            </a:r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dirty="0"/>
              <a:t>　　　　　　　　　　</a:t>
            </a:r>
            <a:r>
              <a:rPr lang="en-US" altLang="ja-JP" dirty="0"/>
              <a:t>※</a:t>
            </a:r>
            <a:r>
              <a:rPr lang="ja-JP" altLang="en-US" dirty="0"/>
              <a:t>いずれも当日の受付は</a:t>
            </a:r>
            <a:r>
              <a:rPr lang="en-US" altLang="ja-JP" dirty="0"/>
              <a:t>9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より行います。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会　場</a:t>
            </a:r>
            <a:r>
              <a:rPr lang="en-US" altLang="ja-JP" dirty="0"/>
              <a:t>】</a:t>
            </a:r>
            <a:r>
              <a:rPr lang="ja-JP" altLang="en-US" dirty="0"/>
              <a:t>　本社（受付は１Ｆ管理本部）</a:t>
            </a:r>
            <a:endParaRPr lang="en-US" altLang="ja-JP" dirty="0"/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/>
              <a:t>【</a:t>
            </a:r>
            <a:r>
              <a:rPr lang="ja-JP" altLang="en-US" dirty="0"/>
              <a:t>内　容</a:t>
            </a:r>
            <a:r>
              <a:rPr lang="en-US" altLang="ja-JP" dirty="0"/>
              <a:t>】</a:t>
            </a:r>
            <a:r>
              <a:rPr lang="ja-JP" altLang="en-US" dirty="0"/>
              <a:t>　先輩社員との懇談会や実際の現場をご見学頂けます。　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持参物</a:t>
            </a:r>
            <a:r>
              <a:rPr lang="en-US" altLang="ja-JP" dirty="0"/>
              <a:t>】 </a:t>
            </a:r>
            <a:r>
              <a:rPr lang="ja-JP" altLang="en-US" dirty="0"/>
              <a:t>筆記用具</a:t>
            </a:r>
            <a:endParaRPr lang="en-US" altLang="ja-JP" dirty="0"/>
          </a:p>
          <a:p>
            <a:r>
              <a:rPr lang="ja-JP" altLang="en-US" b="1" u="sng" dirty="0"/>
              <a:t>昼食はこちらでご用意いたします！</a:t>
            </a:r>
            <a:endParaRPr lang="en-US" altLang="ja-JP" b="1" u="sng" dirty="0"/>
          </a:p>
        </p:txBody>
      </p:sp>
      <p:sp>
        <p:nvSpPr>
          <p:cNvPr id="3" name="正方形/長方形 2"/>
          <p:cNvSpPr/>
          <p:nvPr/>
        </p:nvSpPr>
        <p:spPr>
          <a:xfrm>
            <a:off x="408410" y="2876921"/>
            <a:ext cx="6096000" cy="32932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600" dirty="0">
                <a:latin typeface="+mn-ea"/>
              </a:rPr>
              <a:t>    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24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dirty="0"/>
              <a:t>　　　　　　　　　   　</a:t>
            </a:r>
            <a:r>
              <a:rPr lang="en-US" altLang="ja-JP" sz="1600" dirty="0"/>
              <a:t>※</a:t>
            </a:r>
            <a:r>
              <a:rPr lang="ja-JP" altLang="en-US" sz="1600" dirty="0"/>
              <a:t>当日の受付は</a:t>
            </a:r>
            <a:r>
              <a:rPr lang="en-US" altLang="ja-JP" sz="1600" dirty="0"/>
              <a:t>9</a:t>
            </a:r>
            <a:r>
              <a:rPr lang="ja-JP" altLang="en-US" sz="1600" dirty="0"/>
              <a:t>：</a:t>
            </a:r>
            <a:r>
              <a:rPr lang="en-US" altLang="ja-JP" sz="1600" dirty="0"/>
              <a:t>30</a:t>
            </a:r>
            <a:r>
              <a:rPr lang="ja-JP" altLang="en-US" sz="1600" dirty="0"/>
              <a:t>より行います。</a:t>
            </a:r>
            <a:endParaRPr lang="en-US" altLang="ja-JP" sz="1600" dirty="0"/>
          </a:p>
          <a:p>
            <a:r>
              <a:rPr lang="en-US" altLang="ja-JP" sz="1600" dirty="0"/>
              <a:t>     【</a:t>
            </a:r>
            <a:r>
              <a:rPr lang="ja-JP" altLang="en-US" sz="1600" dirty="0"/>
              <a:t>会　場</a:t>
            </a:r>
            <a:r>
              <a:rPr lang="en-US" altLang="ja-JP" sz="1600" dirty="0"/>
              <a:t>】</a:t>
            </a:r>
            <a:r>
              <a:rPr lang="ja-JP" altLang="en-US" sz="1600" dirty="0"/>
              <a:t>　本社（受付は本社１Ｆ管理本部）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     〒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内　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先輩社員との懇談会や実際の職場をご見学頂けます。　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 </a:t>
            </a:r>
            <a:r>
              <a:rPr lang="ja-JP" altLang="en-US" sz="1600" dirty="0"/>
              <a:t>筆記用具　　</a:t>
            </a:r>
            <a:r>
              <a:rPr lang="en-US" altLang="ja-JP" sz="1600" b="1" dirty="0"/>
              <a:t>※</a:t>
            </a:r>
            <a:r>
              <a:rPr lang="ja-JP" altLang="en-US" sz="1600" b="1" dirty="0"/>
              <a:t>昼食はこちらでご用意いたします！</a:t>
            </a:r>
            <a:endParaRPr lang="en-US" altLang="ja-JP" sz="1600" b="1" dirty="0"/>
          </a:p>
          <a:p>
            <a:r>
              <a:rPr lang="en-US" altLang="ja-JP" sz="1600" b="1" dirty="0"/>
              <a:t>             </a:t>
            </a:r>
            <a:r>
              <a:rPr lang="ja-JP" altLang="en-US" sz="1600" b="1" dirty="0"/>
              <a:t>　　</a:t>
            </a:r>
            <a:endParaRPr lang="en-US" altLang="ja-JP" sz="1600" b="1" dirty="0"/>
          </a:p>
          <a:p>
            <a:r>
              <a:rPr lang="en-US" altLang="ja-JP" sz="1600" b="1" dirty="0"/>
              <a:t>      </a:t>
            </a:r>
            <a:r>
              <a:rPr lang="ja-JP" altLang="en-US" sz="1600" b="1" dirty="0"/>
              <a:t>　　お申込みは、管理本部 高橋まで電話もしくはメールにて</a:t>
            </a:r>
            <a:endParaRPr lang="en-US" altLang="ja-JP" sz="1600" b="1" dirty="0"/>
          </a:p>
          <a:p>
            <a:r>
              <a:rPr lang="ja-JP" altLang="en-US" sz="1600" b="1" dirty="0"/>
              <a:t>　　　　お願いします。</a:t>
            </a:r>
            <a:endParaRPr lang="en-US" altLang="ja-JP" sz="1600" b="1" dirty="0"/>
          </a:p>
          <a:p>
            <a:r>
              <a:rPr lang="ja-JP" altLang="en-US" sz="1600" b="1" dirty="0"/>
              <a:t>　　　　</a:t>
            </a:r>
            <a:r>
              <a:rPr lang="en-US" altLang="ja-JP" sz="1600" b="1" dirty="0"/>
              <a:t>TEL</a:t>
            </a:r>
            <a:r>
              <a:rPr lang="ja-JP" altLang="en-US" sz="1600" b="1" dirty="0"/>
              <a:t> </a:t>
            </a:r>
            <a:r>
              <a:rPr lang="en-US" altLang="ja-JP" sz="1600" b="1" dirty="0"/>
              <a:t>: </a:t>
            </a:r>
            <a:r>
              <a:rPr lang="ja-JP" altLang="en-US" sz="1600" b="1" dirty="0"/>
              <a:t> </a:t>
            </a:r>
            <a:r>
              <a:rPr lang="en-US" altLang="ja-JP" sz="1600" b="1" dirty="0"/>
              <a:t>0276-48-1511</a:t>
            </a:r>
            <a:r>
              <a:rPr lang="ja-JP" altLang="en-US" sz="1600" b="1" dirty="0"/>
              <a:t>　</a:t>
            </a:r>
            <a:endParaRPr lang="en-US" altLang="ja-JP" sz="1600" b="1" dirty="0"/>
          </a:p>
          <a:p>
            <a:r>
              <a:rPr lang="en-US" altLang="ja-JP" sz="1600" b="1" dirty="0"/>
              <a:t>            Email : </a:t>
            </a:r>
            <a:r>
              <a:rPr lang="en-US" altLang="ja-JP" sz="1600" b="1" dirty="0">
                <a:hlinkClick r:id="rId3"/>
              </a:rPr>
              <a:t>kazumi@ishikawa-inc.co.jp</a:t>
            </a:r>
            <a:endParaRPr lang="en-US" altLang="ja-JP" sz="1600" b="1" dirty="0"/>
          </a:p>
          <a:p>
            <a:endParaRPr lang="en-US" altLang="ja-JP" sz="1600" b="1" dirty="0"/>
          </a:p>
          <a:p>
            <a:r>
              <a:rPr lang="ja-JP" altLang="en-US" sz="1600" b="1" dirty="0"/>
              <a:t>　　　</a:t>
            </a:r>
            <a:endParaRPr lang="en-US" altLang="ja-JP" sz="1600" b="1" dirty="0"/>
          </a:p>
        </p:txBody>
      </p:sp>
      <p:sp>
        <p:nvSpPr>
          <p:cNvPr id="11" name="正方形/長方形 10"/>
          <p:cNvSpPr/>
          <p:nvPr/>
        </p:nvSpPr>
        <p:spPr>
          <a:xfrm>
            <a:off x="197709" y="2415256"/>
            <a:ext cx="5931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ln w="0"/>
              </a:rPr>
              <a:t>◇石川建設株式会社　インターンシップ◇</a:t>
            </a:r>
          </a:p>
        </p:txBody>
      </p:sp>
      <p:pic>
        <p:nvPicPr>
          <p:cNvPr id="12" name="Picture 6" descr="石川建設株式会社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691" y="6078637"/>
            <a:ext cx="3082965" cy="61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5641367" y="5910005"/>
            <a:ext cx="491130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/>
              <a:t>〒</a:t>
            </a:r>
            <a:r>
              <a:rPr lang="en-US" altLang="ja-JP" sz="1400" dirty="0"/>
              <a:t>373-0853</a:t>
            </a:r>
          </a:p>
          <a:p>
            <a:r>
              <a:rPr lang="ja-JP" altLang="en-US" sz="1400" dirty="0"/>
              <a:t>群馬県太田市浜町</a:t>
            </a:r>
            <a:r>
              <a:rPr lang="en-US" altLang="ja-JP" sz="1400" dirty="0"/>
              <a:t>10</a:t>
            </a:r>
            <a:r>
              <a:rPr lang="ja-JP" altLang="en-US" sz="1400" dirty="0"/>
              <a:t>番</a:t>
            </a:r>
            <a:r>
              <a:rPr lang="en-US" altLang="ja-JP" sz="1400" dirty="0"/>
              <a:t>33</a:t>
            </a:r>
            <a:r>
              <a:rPr lang="ja-JP" altLang="en-US" sz="1400" dirty="0"/>
              <a:t>号</a:t>
            </a:r>
            <a:endParaRPr lang="en-US" altLang="ja-JP" sz="1400" dirty="0"/>
          </a:p>
          <a:p>
            <a:r>
              <a:rPr lang="en-US" altLang="ja-JP" sz="1400" dirty="0">
                <a:hlinkClick r:id="rId6"/>
              </a:rPr>
              <a:t>TEL:0276-48-1511</a:t>
            </a:r>
            <a:r>
              <a:rPr lang="ja-JP" altLang="en-US" sz="1400" dirty="0"/>
              <a:t>  </a:t>
            </a:r>
            <a:r>
              <a:rPr lang="en-US" altLang="ja-JP" sz="1400" dirty="0"/>
              <a:t>(</a:t>
            </a:r>
            <a:r>
              <a:rPr lang="ja-JP" altLang="en-US" sz="1400" dirty="0"/>
              <a:t>管理本部</a:t>
            </a:r>
            <a:r>
              <a:rPr lang="en-US" altLang="ja-JP" sz="1400" dirty="0"/>
              <a:t>:</a:t>
            </a:r>
            <a:r>
              <a:rPr lang="ja-JP" altLang="en-US" sz="1400" dirty="0"/>
              <a:t>高橋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http://www.ishikawa-inc.co.jp/</a:t>
            </a:r>
            <a:endParaRPr lang="ja-JP" altLang="en-US" sz="1400" dirty="0"/>
          </a:p>
        </p:txBody>
      </p:sp>
      <p:pic>
        <p:nvPicPr>
          <p:cNvPr id="1026" name="Picture 2" descr="C:\Users\高橋和美\Desktop\uematusann001加工後データ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665" y="1003133"/>
            <a:ext cx="8688878" cy="4919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メモ 18"/>
          <p:cNvSpPr/>
          <p:nvPr/>
        </p:nvSpPr>
        <p:spPr>
          <a:xfrm>
            <a:off x="1654" y="1006623"/>
            <a:ext cx="6460927" cy="4903381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latin typeface="+mn-ea"/>
              </a:rPr>
              <a:t>【</a:t>
            </a:r>
            <a:r>
              <a:rPr lang="ja-JP" altLang="en-US" dirty="0">
                <a:latin typeface="+mn-ea"/>
              </a:rPr>
              <a:t>開催日時</a:t>
            </a:r>
            <a:r>
              <a:rPr lang="en-US" altLang="ja-JP" dirty="0">
                <a:latin typeface="+mn-ea"/>
              </a:rPr>
              <a:t>】  </a:t>
            </a:r>
            <a:r>
              <a:rPr lang="ja-JP" altLang="en-US" b="1" dirty="0">
                <a:latin typeface="+mn-ea"/>
              </a:rPr>
              <a:t>①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</a:t>
            </a:r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dirty="0"/>
              <a:t>　　　　　　　　　　</a:t>
            </a:r>
            <a:r>
              <a:rPr lang="en-US" altLang="ja-JP" dirty="0"/>
              <a:t>※</a:t>
            </a:r>
            <a:r>
              <a:rPr lang="ja-JP" altLang="en-US" dirty="0"/>
              <a:t>いずれも当日の受付は</a:t>
            </a:r>
            <a:r>
              <a:rPr lang="en-US" altLang="ja-JP" dirty="0"/>
              <a:t>9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より行います。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会　場</a:t>
            </a:r>
            <a:r>
              <a:rPr lang="en-US" altLang="ja-JP" dirty="0"/>
              <a:t>】</a:t>
            </a:r>
            <a:r>
              <a:rPr lang="ja-JP" altLang="en-US" dirty="0"/>
              <a:t>　本社（受付は１Ｆ管理本部）</a:t>
            </a:r>
            <a:endParaRPr lang="en-US" altLang="ja-JP" dirty="0"/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/>
              <a:t>【</a:t>
            </a:r>
            <a:r>
              <a:rPr lang="ja-JP" altLang="en-US" dirty="0"/>
              <a:t>内　容</a:t>
            </a:r>
            <a:r>
              <a:rPr lang="en-US" altLang="ja-JP" dirty="0"/>
              <a:t>】</a:t>
            </a:r>
            <a:r>
              <a:rPr lang="ja-JP" altLang="en-US" dirty="0"/>
              <a:t>　先輩社員との懇談会や実際の現場をご見学頂けます。　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持参物</a:t>
            </a:r>
            <a:r>
              <a:rPr lang="en-US" altLang="ja-JP" dirty="0"/>
              <a:t>】 </a:t>
            </a:r>
            <a:r>
              <a:rPr lang="ja-JP" altLang="en-US" dirty="0"/>
              <a:t>筆記用具</a:t>
            </a:r>
            <a:endParaRPr lang="en-US" altLang="ja-JP" dirty="0"/>
          </a:p>
          <a:p>
            <a:r>
              <a:rPr lang="ja-JP" altLang="en-US" b="1" u="sng" dirty="0"/>
              <a:t>昼食はこちらでご用意いたします！</a:t>
            </a:r>
            <a:endParaRPr lang="en-US" altLang="ja-JP" b="1" u="sng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7709" y="1311159"/>
            <a:ext cx="70144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下記日程にて、インターンシップを予定しております。</a:t>
            </a:r>
            <a:endParaRPr lang="en-US" altLang="ja-JP" sz="1600" b="1" dirty="0"/>
          </a:p>
          <a:p>
            <a:r>
              <a:rPr lang="ja-JP" altLang="en-US" sz="1600" b="1" dirty="0"/>
              <a:t>「詳しく話しを聞いてみたい！」「実際の職場を体験したい！」という方は</a:t>
            </a:r>
            <a:endParaRPr lang="en-US" altLang="ja-JP" sz="1600" b="1" dirty="0"/>
          </a:p>
          <a:p>
            <a:r>
              <a:rPr lang="ja-JP" altLang="en-US" sz="1600" b="1" dirty="0"/>
              <a:t>是非インターンシップへご参加下さい。</a:t>
            </a:r>
            <a:endParaRPr lang="en-US" altLang="ja-JP" sz="1600" b="1" dirty="0"/>
          </a:p>
          <a:p>
            <a:endParaRPr kumimoji="1" lang="en-US" altLang="ja-JP" sz="1600" dirty="0">
              <a:solidFill>
                <a:srgbClr val="FF000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00719" y="2161224"/>
            <a:ext cx="5931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ln w="0"/>
                <a:solidFill>
                  <a:srgbClr val="FF0000"/>
                </a:solidFill>
              </a:rPr>
              <a:t>◇石川建設株式会社　インターンシップ◇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454665" y="2539207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600" dirty="0">
                <a:latin typeface="+mn-ea"/>
              </a:rPr>
              <a:t>   </a:t>
            </a:r>
          </a:p>
          <a:p>
            <a:r>
              <a:rPr lang="ja-JP" altLang="en-US" sz="1600" dirty="0">
                <a:latin typeface="+mn-ea"/>
              </a:rPr>
              <a:t>　 </a:t>
            </a:r>
            <a:r>
              <a:rPr lang="en-US" altLang="ja-JP" sz="1600" dirty="0">
                <a:latin typeface="+mn-ea"/>
              </a:rPr>
              <a:t> 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日（水）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dirty="0"/>
              <a:t>　　　　　　　　　   　</a:t>
            </a:r>
            <a:r>
              <a:rPr lang="en-US" altLang="ja-JP" sz="1600" dirty="0"/>
              <a:t>※</a:t>
            </a:r>
            <a:r>
              <a:rPr lang="ja-JP" altLang="en-US" sz="1600" dirty="0"/>
              <a:t>当日の受付は</a:t>
            </a:r>
            <a:r>
              <a:rPr lang="en-US" altLang="ja-JP" sz="1600" dirty="0"/>
              <a:t>9</a:t>
            </a:r>
            <a:r>
              <a:rPr lang="ja-JP" altLang="en-US" sz="1600" dirty="0"/>
              <a:t>：</a:t>
            </a:r>
            <a:r>
              <a:rPr lang="en-US" altLang="ja-JP" sz="1600" dirty="0"/>
              <a:t>30</a:t>
            </a:r>
            <a:r>
              <a:rPr lang="ja-JP" altLang="en-US" sz="1600" dirty="0"/>
              <a:t>より行います。</a:t>
            </a:r>
            <a:endParaRPr lang="en-US" altLang="ja-JP" sz="1600" dirty="0"/>
          </a:p>
          <a:p>
            <a:r>
              <a:rPr lang="en-US" altLang="ja-JP" sz="1600" dirty="0"/>
              <a:t>     【</a:t>
            </a:r>
            <a:r>
              <a:rPr lang="ja-JP" altLang="en-US" sz="1600" dirty="0"/>
              <a:t>会　場</a:t>
            </a:r>
            <a:r>
              <a:rPr lang="en-US" altLang="ja-JP" sz="1600" dirty="0"/>
              <a:t>】</a:t>
            </a:r>
            <a:r>
              <a:rPr lang="ja-JP" altLang="en-US" sz="1600" dirty="0"/>
              <a:t>　本社（受付は本社１Ｆ管理本部）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     〒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内　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先輩社員との懇談会や実際の職場をご見学頂けます。　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 </a:t>
            </a:r>
            <a:r>
              <a:rPr lang="ja-JP" altLang="en-US" sz="1600" dirty="0"/>
              <a:t>筆記用具　　</a:t>
            </a:r>
            <a:r>
              <a:rPr lang="en-US" altLang="ja-JP" sz="1600" b="1" dirty="0"/>
              <a:t>※</a:t>
            </a:r>
            <a:r>
              <a:rPr lang="ja-JP" altLang="en-US" sz="1600" b="1" dirty="0"/>
              <a:t>昼食はこちらでご用意いたします！</a:t>
            </a:r>
            <a:endParaRPr lang="en-US" altLang="ja-JP" sz="1600" b="1" dirty="0"/>
          </a:p>
          <a:p>
            <a:r>
              <a:rPr lang="en-US" altLang="ja-JP" sz="1600" b="1" dirty="0"/>
              <a:t>             </a:t>
            </a:r>
            <a:r>
              <a:rPr lang="ja-JP" altLang="en-US" sz="1600" b="1" dirty="0"/>
              <a:t>　　</a:t>
            </a:r>
            <a:endParaRPr lang="en-US" altLang="ja-JP" sz="1600" b="1" dirty="0"/>
          </a:p>
          <a:p>
            <a:r>
              <a:rPr lang="en-US" altLang="ja-JP" sz="1600" b="1" dirty="0"/>
              <a:t>      </a:t>
            </a:r>
            <a:r>
              <a:rPr lang="ja-JP" altLang="en-US" sz="1600" b="1" dirty="0"/>
              <a:t>　　お申込みは、管理本部 高橋まで電話もしくはメールにて</a:t>
            </a:r>
            <a:endParaRPr lang="en-US" altLang="ja-JP" sz="1600" b="1" dirty="0"/>
          </a:p>
          <a:p>
            <a:r>
              <a:rPr lang="ja-JP" altLang="en-US" sz="1600" b="1" dirty="0"/>
              <a:t>　　　　お願いします。</a:t>
            </a:r>
            <a:endParaRPr lang="en-US" altLang="ja-JP" sz="1600" b="1" dirty="0"/>
          </a:p>
          <a:p>
            <a:r>
              <a:rPr lang="ja-JP" altLang="en-US" sz="1600" b="1" dirty="0"/>
              <a:t>　　　　</a:t>
            </a:r>
            <a:r>
              <a:rPr lang="en-US" altLang="ja-JP" sz="1600" b="1" dirty="0"/>
              <a:t>TEL</a:t>
            </a:r>
            <a:r>
              <a:rPr lang="ja-JP" altLang="en-US" sz="1600" b="1" dirty="0"/>
              <a:t> </a:t>
            </a:r>
            <a:r>
              <a:rPr lang="en-US" altLang="ja-JP" sz="1600" b="1" dirty="0"/>
              <a:t>: </a:t>
            </a:r>
            <a:r>
              <a:rPr lang="ja-JP" altLang="en-US" sz="1600" b="1" dirty="0"/>
              <a:t> </a:t>
            </a:r>
            <a:r>
              <a:rPr lang="en-US" altLang="ja-JP" sz="1600" b="1" dirty="0"/>
              <a:t>0276-48-1511</a:t>
            </a:r>
            <a:r>
              <a:rPr lang="ja-JP" altLang="en-US" sz="1600" b="1" dirty="0"/>
              <a:t>　</a:t>
            </a:r>
            <a:endParaRPr lang="en-US" altLang="ja-JP" sz="1600" b="1" dirty="0"/>
          </a:p>
          <a:p>
            <a:r>
              <a:rPr lang="en-US" altLang="ja-JP" sz="1600" b="1" dirty="0"/>
              <a:t>            Email : </a:t>
            </a:r>
            <a:r>
              <a:rPr lang="en-US" altLang="ja-JP" sz="1600" b="1" dirty="0">
                <a:hlinkClick r:id="rId3"/>
              </a:rPr>
              <a:t>kazumi@ishikawa-inc.co.jp</a:t>
            </a:r>
            <a:endParaRPr lang="en-US" altLang="ja-JP" sz="1600" b="1" dirty="0"/>
          </a:p>
          <a:p>
            <a:endParaRPr lang="en-US" altLang="ja-JP" sz="1600" b="1" dirty="0">
              <a:solidFill>
                <a:srgbClr val="FF0000"/>
              </a:solidFill>
            </a:endParaRPr>
          </a:p>
          <a:p>
            <a:r>
              <a:rPr lang="ja-JP" altLang="en-US" sz="1600" b="1" dirty="0"/>
              <a:t>　　　</a:t>
            </a:r>
            <a:endParaRPr lang="en-US" altLang="ja-JP" sz="1600" b="1" dirty="0"/>
          </a:p>
        </p:txBody>
      </p:sp>
    </p:spTree>
    <p:extLst>
      <p:ext uri="{BB962C8B-B14F-4D97-AF65-F5344CB8AC3E}">
        <p14:creationId xmlns:p14="http://schemas.microsoft.com/office/powerpoint/2010/main" val="1971727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" y="1084006"/>
            <a:ext cx="12192000" cy="482599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316009" y="544959"/>
            <a:ext cx="7563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学生のみなさまへ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0719" y="883056"/>
            <a:ext cx="70144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600" b="1" dirty="0"/>
          </a:p>
          <a:p>
            <a:r>
              <a:rPr lang="ja-JP" altLang="en-US" sz="1600" b="1" dirty="0"/>
              <a:t>本日は、当社ブースにお越しいただきまして、ありがとうございました。</a:t>
            </a:r>
            <a:endParaRPr lang="en-US" altLang="ja-JP" sz="1600" b="1" dirty="0"/>
          </a:p>
          <a:p>
            <a:r>
              <a:rPr lang="ja-JP" altLang="en-US" sz="1600" b="1" dirty="0"/>
              <a:t>下記日程にて、インターンシップを予定しております。</a:t>
            </a:r>
            <a:endParaRPr lang="en-US" altLang="ja-JP" sz="1600" b="1" dirty="0"/>
          </a:p>
          <a:p>
            <a:r>
              <a:rPr lang="ja-JP" altLang="en-US" sz="1600" b="1" dirty="0"/>
              <a:t>「もう少し詳しく聞いてみたい！」「先輩社員と直接あって話したい！」という方は、是非ご参加下さい。先輩社員も登場しますよ！</a:t>
            </a:r>
            <a:endParaRPr lang="en-US" altLang="ja-JP" sz="1600" b="1" dirty="0"/>
          </a:p>
          <a:p>
            <a:endParaRPr lang="en-US" altLang="ja-JP" sz="1600" dirty="0"/>
          </a:p>
          <a:p>
            <a:r>
              <a:rPr lang="ja-JP" altLang="en-US" sz="1600" b="1" dirty="0"/>
              <a:t>「詳しく話しを聞いてみたい！」「実際の職場を体験したい！」という方は</a:t>
            </a:r>
            <a:endParaRPr lang="en-US" altLang="ja-JP" sz="1600" b="1" dirty="0"/>
          </a:p>
          <a:p>
            <a:r>
              <a:rPr lang="ja-JP" altLang="en-US" sz="1600" b="1" dirty="0"/>
              <a:t>是非インターンシップへご参加下さい。</a:t>
            </a:r>
            <a:endParaRPr lang="en-US" altLang="ja-JP" sz="1600" b="1" dirty="0"/>
          </a:p>
          <a:p>
            <a:endParaRPr kumimoji="1" lang="en-US" altLang="ja-JP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1003" y="3463104"/>
            <a:ext cx="485081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  <a:endParaRPr lang="en-US" altLang="ja-JP" sz="1600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会場</a:t>
            </a:r>
            <a:r>
              <a:rPr lang="en-US" altLang="ja-JP" sz="1600" dirty="0"/>
              <a:t>】</a:t>
            </a:r>
            <a:r>
              <a:rPr lang="ja-JP" altLang="en-US" sz="1600" dirty="0"/>
              <a:t>　　 本社（受付は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本社１</a:t>
            </a:r>
            <a:r>
              <a:rPr lang="en-US" altLang="ja-JP" sz="1600" dirty="0">
                <a:latin typeface="ＭＳ Ｐゴシック" panose="020B0600070205080204" pitchFamily="50" charset="-128"/>
              </a:rPr>
              <a:t>F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〒</a:t>
            </a:r>
            <a:r>
              <a:rPr lang="en-US" altLang="zh-CN" sz="1600" dirty="0">
                <a:ea typeface="ＭＳ Ｐゴシック" panose="020B0600070205080204" pitchFamily="50" charset="-128"/>
              </a:rPr>
              <a:t>373-0853</a:t>
            </a:r>
            <a:r>
              <a:rPr lang="en-US" altLang="zh-CN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群馬県太田市浜町</a:t>
            </a:r>
            <a:r>
              <a:rPr lang="en-US" altLang="zh-CN" sz="1600" dirty="0">
                <a:ea typeface="ＭＳ Ｐゴシック" panose="020B0600070205080204" pitchFamily="50" charset="-128"/>
              </a:rPr>
              <a:t>10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zh-CN" sz="1600" dirty="0">
                <a:ea typeface="ＭＳ Ｐゴシック" panose="020B0600070205080204" pitchFamily="50" charset="-128"/>
              </a:rPr>
              <a:t>33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内容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先輩社員との座談会や実際の職場をご見学頂けます。 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</a:t>
            </a:r>
            <a:r>
              <a:rPr lang="ja-JP" altLang="en-US" sz="1600" dirty="0"/>
              <a:t>　　筆記用具</a:t>
            </a:r>
            <a:endParaRPr lang="en-US" altLang="ja-JP" sz="1600" dirty="0"/>
          </a:p>
          <a:p>
            <a:r>
              <a:rPr lang="en-US" altLang="ja-JP" sz="1600" dirty="0"/>
              <a:t>※</a:t>
            </a:r>
            <a:r>
              <a:rPr lang="ja-JP" altLang="en-US" sz="1600" dirty="0"/>
              <a:t>昼食はこちらでご用意いたします！ </a:t>
            </a:r>
          </a:p>
          <a:p>
            <a:r>
              <a:rPr lang="ja-JP" altLang="en-US" sz="1600" dirty="0"/>
              <a:t> </a:t>
            </a:r>
          </a:p>
          <a:p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540776" y="2868560"/>
            <a:ext cx="592377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0"/>
              </a:rPr>
              <a:t>◇</a:t>
            </a:r>
            <a:r>
              <a:rPr lang="ja-JP" altLang="en-US" sz="2400" b="1" dirty="0">
                <a:ln w="0"/>
              </a:rPr>
              <a:t>石川建設株式会社　インターンシップ</a:t>
            </a:r>
            <a:r>
              <a:rPr lang="ja-JP" altLang="en-US" sz="2800" b="1" dirty="0">
                <a:ln w="0"/>
              </a:rPr>
              <a:t>◇</a:t>
            </a:r>
          </a:p>
          <a:p>
            <a:pPr algn="ctr"/>
            <a:endParaRPr lang="ja-JP" altLang="en-US" sz="280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</a:endParaRPr>
          </a:p>
        </p:txBody>
      </p:sp>
      <p:sp>
        <p:nvSpPr>
          <p:cNvPr id="16" name="メモ 15"/>
          <p:cNvSpPr/>
          <p:nvPr/>
        </p:nvSpPr>
        <p:spPr>
          <a:xfrm>
            <a:off x="197709" y="2261286"/>
            <a:ext cx="6820930" cy="3587957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latin typeface="+mn-ea"/>
              </a:rPr>
              <a:t>【</a:t>
            </a:r>
            <a:r>
              <a:rPr lang="ja-JP" altLang="en-US" dirty="0">
                <a:latin typeface="+mn-ea"/>
              </a:rPr>
              <a:t>開催日時</a:t>
            </a:r>
            <a:r>
              <a:rPr lang="en-US" altLang="ja-JP" dirty="0">
                <a:latin typeface="+mn-ea"/>
              </a:rPr>
              <a:t>】  </a:t>
            </a:r>
            <a:r>
              <a:rPr lang="ja-JP" altLang="en-US" b="1" dirty="0">
                <a:latin typeface="+mn-ea"/>
              </a:rPr>
              <a:t>①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</a:t>
            </a:r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dirty="0"/>
              <a:t>　　　　　　　　　　</a:t>
            </a:r>
            <a:r>
              <a:rPr lang="en-US" altLang="ja-JP" dirty="0"/>
              <a:t>※</a:t>
            </a:r>
            <a:r>
              <a:rPr lang="ja-JP" altLang="en-US" dirty="0"/>
              <a:t>いずれも当日の受付は</a:t>
            </a:r>
            <a:r>
              <a:rPr lang="en-US" altLang="ja-JP" dirty="0"/>
              <a:t>9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より行います。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会　場</a:t>
            </a:r>
            <a:r>
              <a:rPr lang="en-US" altLang="ja-JP" dirty="0"/>
              <a:t>】</a:t>
            </a:r>
            <a:r>
              <a:rPr lang="ja-JP" altLang="en-US" dirty="0"/>
              <a:t>　本社（受付は１Ｆ管理本部）</a:t>
            </a:r>
            <a:endParaRPr lang="en-US" altLang="ja-JP" dirty="0"/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/>
              <a:t>【</a:t>
            </a:r>
            <a:r>
              <a:rPr lang="ja-JP" altLang="en-US" dirty="0"/>
              <a:t>内　容</a:t>
            </a:r>
            <a:r>
              <a:rPr lang="en-US" altLang="ja-JP" dirty="0"/>
              <a:t>】</a:t>
            </a:r>
            <a:r>
              <a:rPr lang="ja-JP" altLang="en-US" dirty="0"/>
              <a:t>　先輩社員との懇談会や実際の現場をご見学頂けます。　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持参物</a:t>
            </a:r>
            <a:r>
              <a:rPr lang="en-US" altLang="ja-JP" dirty="0"/>
              <a:t>】 </a:t>
            </a:r>
            <a:r>
              <a:rPr lang="ja-JP" altLang="en-US" dirty="0"/>
              <a:t>筆記用具</a:t>
            </a:r>
            <a:endParaRPr lang="en-US" altLang="ja-JP" dirty="0"/>
          </a:p>
          <a:p>
            <a:r>
              <a:rPr lang="ja-JP" altLang="en-US" b="1" u="sng" dirty="0"/>
              <a:t>昼食はこちらでご用意いたします！</a:t>
            </a:r>
            <a:endParaRPr lang="en-US" altLang="ja-JP" b="1" u="sng" dirty="0"/>
          </a:p>
        </p:txBody>
      </p:sp>
      <p:sp>
        <p:nvSpPr>
          <p:cNvPr id="3" name="正方形/長方形 2"/>
          <p:cNvSpPr/>
          <p:nvPr/>
        </p:nvSpPr>
        <p:spPr>
          <a:xfrm>
            <a:off x="408410" y="2876921"/>
            <a:ext cx="6096000" cy="32932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600" dirty="0">
                <a:latin typeface="+mn-ea"/>
              </a:rPr>
              <a:t>    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24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dirty="0"/>
              <a:t>　　　　　　　　　   　</a:t>
            </a:r>
            <a:r>
              <a:rPr lang="en-US" altLang="ja-JP" sz="1600" dirty="0"/>
              <a:t>※</a:t>
            </a:r>
            <a:r>
              <a:rPr lang="ja-JP" altLang="en-US" sz="1600" dirty="0"/>
              <a:t>当日の受付は</a:t>
            </a:r>
            <a:r>
              <a:rPr lang="en-US" altLang="ja-JP" sz="1600" dirty="0"/>
              <a:t>9</a:t>
            </a:r>
            <a:r>
              <a:rPr lang="ja-JP" altLang="en-US" sz="1600" dirty="0"/>
              <a:t>：</a:t>
            </a:r>
            <a:r>
              <a:rPr lang="en-US" altLang="ja-JP" sz="1600" dirty="0"/>
              <a:t>30</a:t>
            </a:r>
            <a:r>
              <a:rPr lang="ja-JP" altLang="en-US" sz="1600" dirty="0"/>
              <a:t>より行います。</a:t>
            </a:r>
            <a:endParaRPr lang="en-US" altLang="ja-JP" sz="1600" dirty="0"/>
          </a:p>
          <a:p>
            <a:r>
              <a:rPr lang="en-US" altLang="ja-JP" sz="1600" dirty="0"/>
              <a:t>     【</a:t>
            </a:r>
            <a:r>
              <a:rPr lang="ja-JP" altLang="en-US" sz="1600" dirty="0"/>
              <a:t>会　場</a:t>
            </a:r>
            <a:r>
              <a:rPr lang="en-US" altLang="ja-JP" sz="1600" dirty="0"/>
              <a:t>】</a:t>
            </a:r>
            <a:r>
              <a:rPr lang="ja-JP" altLang="en-US" sz="1600" dirty="0"/>
              <a:t>　本社（受付は本社１Ｆ管理本部）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     〒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内　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先輩社員との懇談会や実際の職場をご見学頂けます。　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 </a:t>
            </a:r>
            <a:r>
              <a:rPr lang="ja-JP" altLang="en-US" sz="1600" dirty="0"/>
              <a:t>筆記用具　　</a:t>
            </a:r>
            <a:r>
              <a:rPr lang="en-US" altLang="ja-JP" sz="1600" b="1" dirty="0"/>
              <a:t>※</a:t>
            </a:r>
            <a:r>
              <a:rPr lang="ja-JP" altLang="en-US" sz="1600" b="1" dirty="0"/>
              <a:t>昼食はこちらでご用意いたします！</a:t>
            </a:r>
            <a:endParaRPr lang="en-US" altLang="ja-JP" sz="1600" b="1" dirty="0"/>
          </a:p>
          <a:p>
            <a:r>
              <a:rPr lang="en-US" altLang="ja-JP" sz="1600" b="1" dirty="0"/>
              <a:t>             </a:t>
            </a:r>
            <a:r>
              <a:rPr lang="ja-JP" altLang="en-US" sz="1600" b="1" dirty="0"/>
              <a:t>　　</a:t>
            </a:r>
            <a:endParaRPr lang="en-US" altLang="ja-JP" sz="1600" b="1" dirty="0"/>
          </a:p>
          <a:p>
            <a:r>
              <a:rPr lang="en-US" altLang="ja-JP" sz="1600" b="1" dirty="0"/>
              <a:t>      </a:t>
            </a:r>
            <a:r>
              <a:rPr lang="ja-JP" altLang="en-US" sz="1600" b="1" dirty="0"/>
              <a:t>　　お申込みは、管理本部 高橋まで電話もしくはメールにて</a:t>
            </a:r>
            <a:endParaRPr lang="en-US" altLang="ja-JP" sz="1600" b="1" dirty="0"/>
          </a:p>
          <a:p>
            <a:r>
              <a:rPr lang="ja-JP" altLang="en-US" sz="1600" b="1" dirty="0"/>
              <a:t>　　　　お願いします。</a:t>
            </a:r>
            <a:endParaRPr lang="en-US" altLang="ja-JP" sz="1600" b="1" dirty="0"/>
          </a:p>
          <a:p>
            <a:r>
              <a:rPr lang="ja-JP" altLang="en-US" sz="1600" b="1" dirty="0"/>
              <a:t>　　　　</a:t>
            </a:r>
            <a:r>
              <a:rPr lang="en-US" altLang="ja-JP" sz="1600" b="1" dirty="0"/>
              <a:t>TEL</a:t>
            </a:r>
            <a:r>
              <a:rPr lang="ja-JP" altLang="en-US" sz="1600" b="1" dirty="0"/>
              <a:t> </a:t>
            </a:r>
            <a:r>
              <a:rPr lang="en-US" altLang="ja-JP" sz="1600" b="1" dirty="0"/>
              <a:t>: </a:t>
            </a:r>
            <a:r>
              <a:rPr lang="ja-JP" altLang="en-US" sz="1600" b="1" dirty="0"/>
              <a:t> </a:t>
            </a:r>
            <a:r>
              <a:rPr lang="en-US" altLang="ja-JP" sz="1600" b="1" dirty="0"/>
              <a:t>0276-48-1511</a:t>
            </a:r>
            <a:r>
              <a:rPr lang="ja-JP" altLang="en-US" sz="1600" b="1" dirty="0"/>
              <a:t>　</a:t>
            </a:r>
            <a:endParaRPr lang="en-US" altLang="ja-JP" sz="1600" b="1" dirty="0"/>
          </a:p>
          <a:p>
            <a:r>
              <a:rPr lang="en-US" altLang="ja-JP" sz="1600" b="1" dirty="0"/>
              <a:t>            Email : </a:t>
            </a:r>
            <a:r>
              <a:rPr lang="en-US" altLang="ja-JP" sz="1600" b="1" dirty="0">
                <a:hlinkClick r:id="rId3"/>
              </a:rPr>
              <a:t>kazumi@ishikawa-inc.co.jp</a:t>
            </a:r>
            <a:endParaRPr lang="en-US" altLang="ja-JP" sz="1600" b="1" dirty="0"/>
          </a:p>
          <a:p>
            <a:endParaRPr lang="en-US" altLang="ja-JP" sz="1600" b="1" dirty="0"/>
          </a:p>
          <a:p>
            <a:r>
              <a:rPr lang="ja-JP" altLang="en-US" sz="1600" b="1" dirty="0"/>
              <a:t>　　　</a:t>
            </a:r>
            <a:endParaRPr lang="en-US" altLang="ja-JP" sz="1600" b="1" dirty="0"/>
          </a:p>
        </p:txBody>
      </p:sp>
      <p:sp>
        <p:nvSpPr>
          <p:cNvPr id="11" name="正方形/長方形 10"/>
          <p:cNvSpPr/>
          <p:nvPr/>
        </p:nvSpPr>
        <p:spPr>
          <a:xfrm>
            <a:off x="197709" y="2415256"/>
            <a:ext cx="5931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ln w="0"/>
              </a:rPr>
              <a:t>◇石川建設株式会社　インターンシップ◇</a:t>
            </a:r>
          </a:p>
        </p:txBody>
      </p:sp>
      <p:pic>
        <p:nvPicPr>
          <p:cNvPr id="12" name="Picture 6" descr="石川建設株式会社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691" y="6078637"/>
            <a:ext cx="3082965" cy="61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5641367" y="5910005"/>
            <a:ext cx="491130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/>
              <a:t>〒</a:t>
            </a:r>
            <a:r>
              <a:rPr lang="en-US" altLang="ja-JP" sz="1400" dirty="0"/>
              <a:t>373-0853</a:t>
            </a:r>
          </a:p>
          <a:p>
            <a:r>
              <a:rPr lang="ja-JP" altLang="en-US" sz="1400" dirty="0"/>
              <a:t>群馬県太田市浜町</a:t>
            </a:r>
            <a:r>
              <a:rPr lang="en-US" altLang="ja-JP" sz="1400" dirty="0"/>
              <a:t>10</a:t>
            </a:r>
            <a:r>
              <a:rPr lang="ja-JP" altLang="en-US" sz="1400" dirty="0"/>
              <a:t>番</a:t>
            </a:r>
            <a:r>
              <a:rPr lang="en-US" altLang="ja-JP" sz="1400" dirty="0"/>
              <a:t>33</a:t>
            </a:r>
            <a:r>
              <a:rPr lang="ja-JP" altLang="en-US" sz="1400" dirty="0"/>
              <a:t>号</a:t>
            </a:r>
            <a:endParaRPr lang="en-US" altLang="ja-JP" sz="1400" dirty="0"/>
          </a:p>
          <a:p>
            <a:r>
              <a:rPr lang="en-US" altLang="ja-JP" sz="1400" dirty="0">
                <a:hlinkClick r:id="rId6"/>
              </a:rPr>
              <a:t>TEL:0276-48-1511</a:t>
            </a:r>
            <a:r>
              <a:rPr lang="ja-JP" altLang="en-US" sz="1400" dirty="0"/>
              <a:t>  </a:t>
            </a:r>
            <a:r>
              <a:rPr lang="en-US" altLang="ja-JP" sz="1400" dirty="0"/>
              <a:t>(</a:t>
            </a:r>
            <a:r>
              <a:rPr lang="ja-JP" altLang="en-US" sz="1400" dirty="0"/>
              <a:t>管理本部</a:t>
            </a:r>
            <a:r>
              <a:rPr lang="en-US" altLang="ja-JP" sz="1400" dirty="0"/>
              <a:t>:</a:t>
            </a:r>
            <a:r>
              <a:rPr lang="ja-JP" altLang="en-US" sz="1400" dirty="0"/>
              <a:t>高橋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http://www.ishikawa-inc.co.jp/</a:t>
            </a:r>
            <a:endParaRPr lang="ja-JP" altLang="en-US" sz="1400" dirty="0"/>
          </a:p>
        </p:txBody>
      </p:sp>
      <p:pic>
        <p:nvPicPr>
          <p:cNvPr id="1026" name="Picture 2" descr="C:\Users\高橋和美\Desktop\uematusann001加工後データ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665" y="1003133"/>
            <a:ext cx="8688878" cy="4919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メモ 18"/>
          <p:cNvSpPr/>
          <p:nvPr/>
        </p:nvSpPr>
        <p:spPr>
          <a:xfrm>
            <a:off x="1654" y="1006623"/>
            <a:ext cx="6460927" cy="4903381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latin typeface="+mn-ea"/>
              </a:rPr>
              <a:t>【</a:t>
            </a:r>
            <a:r>
              <a:rPr lang="ja-JP" altLang="en-US" dirty="0">
                <a:latin typeface="+mn-ea"/>
              </a:rPr>
              <a:t>開催日時</a:t>
            </a:r>
            <a:r>
              <a:rPr lang="en-US" altLang="ja-JP" dirty="0">
                <a:latin typeface="+mn-ea"/>
              </a:rPr>
              <a:t>】  </a:t>
            </a:r>
            <a:r>
              <a:rPr lang="ja-JP" altLang="en-US" b="1" dirty="0">
                <a:latin typeface="+mn-ea"/>
              </a:rPr>
              <a:t>①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</a:t>
            </a:r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dirty="0"/>
              <a:t>　　　　　　　　　　</a:t>
            </a:r>
            <a:r>
              <a:rPr lang="en-US" altLang="ja-JP" dirty="0"/>
              <a:t>※</a:t>
            </a:r>
            <a:r>
              <a:rPr lang="ja-JP" altLang="en-US" dirty="0"/>
              <a:t>いずれも当日の受付は</a:t>
            </a:r>
            <a:r>
              <a:rPr lang="en-US" altLang="ja-JP" dirty="0"/>
              <a:t>9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より行います。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会　場</a:t>
            </a:r>
            <a:r>
              <a:rPr lang="en-US" altLang="ja-JP" dirty="0"/>
              <a:t>】</a:t>
            </a:r>
            <a:r>
              <a:rPr lang="ja-JP" altLang="en-US" dirty="0"/>
              <a:t>　本社（受付は１Ｆ管理本部）</a:t>
            </a:r>
            <a:endParaRPr lang="en-US" altLang="ja-JP" dirty="0"/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/>
              <a:t>【</a:t>
            </a:r>
            <a:r>
              <a:rPr lang="ja-JP" altLang="en-US" dirty="0"/>
              <a:t>内　容</a:t>
            </a:r>
            <a:r>
              <a:rPr lang="en-US" altLang="ja-JP" dirty="0"/>
              <a:t>】</a:t>
            </a:r>
            <a:r>
              <a:rPr lang="ja-JP" altLang="en-US" dirty="0"/>
              <a:t>　先輩社員との懇談会や実際の現場をご見学頂けます。　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持参物</a:t>
            </a:r>
            <a:r>
              <a:rPr lang="en-US" altLang="ja-JP" dirty="0"/>
              <a:t>】 </a:t>
            </a:r>
            <a:r>
              <a:rPr lang="ja-JP" altLang="en-US" dirty="0"/>
              <a:t>筆記用具</a:t>
            </a:r>
            <a:endParaRPr lang="en-US" altLang="ja-JP" dirty="0"/>
          </a:p>
          <a:p>
            <a:r>
              <a:rPr lang="ja-JP" altLang="en-US" b="1" u="sng" dirty="0"/>
              <a:t>昼食はこちらでご用意いたします！</a:t>
            </a:r>
            <a:endParaRPr lang="en-US" altLang="ja-JP" b="1" u="sng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7709" y="1311159"/>
            <a:ext cx="70144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下記日程にて、インターンシップを予定しております。</a:t>
            </a:r>
            <a:endParaRPr lang="en-US" altLang="ja-JP" sz="1600" b="1" dirty="0"/>
          </a:p>
          <a:p>
            <a:r>
              <a:rPr lang="ja-JP" altLang="en-US" sz="1600" b="1" dirty="0"/>
              <a:t>「詳しく話しを聞いてみたい！」「実際の職場を体験したい！」という方は</a:t>
            </a:r>
            <a:endParaRPr lang="en-US" altLang="ja-JP" sz="1600" b="1" dirty="0"/>
          </a:p>
          <a:p>
            <a:r>
              <a:rPr lang="ja-JP" altLang="en-US" sz="1600" b="1" dirty="0"/>
              <a:t>是非インターンシップへご参加下さい。</a:t>
            </a:r>
            <a:endParaRPr lang="en-US" altLang="ja-JP" sz="1600" b="1" dirty="0"/>
          </a:p>
          <a:p>
            <a:endParaRPr kumimoji="1" lang="en-US" altLang="ja-JP" sz="1600" dirty="0">
              <a:solidFill>
                <a:srgbClr val="FF000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00719" y="2161224"/>
            <a:ext cx="5931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ln w="0"/>
                <a:solidFill>
                  <a:srgbClr val="FF0000"/>
                </a:solidFill>
              </a:rPr>
              <a:t>◇石川建設株式会社　インターンシップ◇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454665" y="2539207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600" dirty="0">
                <a:latin typeface="+mn-ea"/>
              </a:rPr>
              <a:t>   </a:t>
            </a:r>
          </a:p>
          <a:p>
            <a:r>
              <a:rPr lang="ja-JP" altLang="en-US" sz="1600" dirty="0">
                <a:latin typeface="+mn-ea"/>
              </a:rPr>
              <a:t>　 </a:t>
            </a:r>
            <a:r>
              <a:rPr lang="en-US" altLang="ja-JP" sz="1600" dirty="0">
                <a:latin typeface="+mn-ea"/>
              </a:rPr>
              <a:t> 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ja-JP" altLang="en-US" sz="1600" b="1" dirty="0">
                <a:latin typeface="+mn-ea"/>
              </a:rPr>
              <a:t>①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日（水）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          </a:t>
            </a:r>
            <a:r>
              <a:rPr lang="ja-JP" altLang="en-US" sz="1600" b="1" dirty="0">
                <a:latin typeface="+mn-ea"/>
              </a:rPr>
              <a:t>②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dirty="0"/>
              <a:t>　　　　　　　　　   　</a:t>
            </a:r>
            <a:r>
              <a:rPr lang="en-US" altLang="ja-JP" sz="1600" dirty="0"/>
              <a:t>※</a:t>
            </a:r>
            <a:r>
              <a:rPr lang="ja-JP" altLang="en-US" sz="1600" dirty="0"/>
              <a:t>いずれも当日の受付は</a:t>
            </a:r>
            <a:r>
              <a:rPr lang="en-US" altLang="ja-JP" sz="1600" dirty="0"/>
              <a:t>9</a:t>
            </a:r>
            <a:r>
              <a:rPr lang="ja-JP" altLang="en-US" sz="1600" dirty="0"/>
              <a:t>：</a:t>
            </a:r>
            <a:r>
              <a:rPr lang="en-US" altLang="ja-JP" sz="1600" dirty="0"/>
              <a:t>30</a:t>
            </a:r>
            <a:r>
              <a:rPr lang="ja-JP" altLang="en-US" sz="1600" dirty="0"/>
              <a:t>より行います。</a:t>
            </a:r>
            <a:endParaRPr lang="en-US" altLang="ja-JP" sz="1600" dirty="0"/>
          </a:p>
          <a:p>
            <a:r>
              <a:rPr lang="en-US" altLang="ja-JP" sz="1600" dirty="0"/>
              <a:t>     【</a:t>
            </a:r>
            <a:r>
              <a:rPr lang="ja-JP" altLang="en-US" sz="1600" dirty="0"/>
              <a:t>会　場</a:t>
            </a:r>
            <a:r>
              <a:rPr lang="en-US" altLang="ja-JP" sz="1600" dirty="0"/>
              <a:t>】</a:t>
            </a:r>
            <a:r>
              <a:rPr lang="ja-JP" altLang="en-US" sz="1600" dirty="0"/>
              <a:t>　本社（受付は本社１Ｆ管理本部）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     〒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内　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先輩社員との懇談会や実際の職場をご見学頂けます。　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 </a:t>
            </a:r>
            <a:r>
              <a:rPr lang="ja-JP" altLang="en-US" sz="1600" dirty="0"/>
              <a:t>筆記用具　　</a:t>
            </a:r>
            <a:r>
              <a:rPr lang="en-US" altLang="ja-JP" sz="1600" b="1" dirty="0"/>
              <a:t>※</a:t>
            </a:r>
            <a:r>
              <a:rPr lang="ja-JP" altLang="en-US" sz="1600" b="1" dirty="0"/>
              <a:t>昼食はこちらでご用意いたします！</a:t>
            </a:r>
            <a:endParaRPr lang="en-US" altLang="ja-JP" sz="1600" b="1" dirty="0"/>
          </a:p>
          <a:p>
            <a:r>
              <a:rPr lang="en-US" altLang="ja-JP" sz="1600" b="1" dirty="0"/>
              <a:t>             </a:t>
            </a:r>
            <a:r>
              <a:rPr lang="ja-JP" altLang="en-US" sz="1600" b="1" dirty="0"/>
              <a:t>　　</a:t>
            </a:r>
            <a:endParaRPr lang="en-US" altLang="ja-JP" sz="1600" b="1" dirty="0"/>
          </a:p>
          <a:p>
            <a:r>
              <a:rPr lang="en-US" altLang="ja-JP" sz="1600" b="1" dirty="0"/>
              <a:t>      </a:t>
            </a:r>
            <a:r>
              <a:rPr lang="ja-JP" altLang="en-US" sz="1600" b="1" dirty="0"/>
              <a:t>　　お申込みは、管理本部 高橋まで電話もしくはメールにて</a:t>
            </a:r>
            <a:endParaRPr lang="en-US" altLang="ja-JP" sz="1600" b="1" dirty="0"/>
          </a:p>
          <a:p>
            <a:r>
              <a:rPr lang="ja-JP" altLang="en-US" sz="1600" b="1" dirty="0"/>
              <a:t>　　　　お願いします。</a:t>
            </a:r>
            <a:endParaRPr lang="en-US" altLang="ja-JP" sz="1600" b="1" dirty="0"/>
          </a:p>
          <a:p>
            <a:r>
              <a:rPr lang="ja-JP" altLang="en-US" sz="1600" b="1" dirty="0"/>
              <a:t>　　　　</a:t>
            </a:r>
            <a:r>
              <a:rPr lang="en-US" altLang="ja-JP" sz="1600" b="1" dirty="0"/>
              <a:t>TEL</a:t>
            </a:r>
            <a:r>
              <a:rPr lang="ja-JP" altLang="en-US" sz="1600" b="1" dirty="0"/>
              <a:t> </a:t>
            </a:r>
            <a:r>
              <a:rPr lang="en-US" altLang="ja-JP" sz="1600" b="1" dirty="0"/>
              <a:t>: </a:t>
            </a:r>
            <a:r>
              <a:rPr lang="ja-JP" altLang="en-US" sz="1600" b="1" dirty="0"/>
              <a:t> </a:t>
            </a:r>
            <a:r>
              <a:rPr lang="en-US" altLang="ja-JP" sz="1600" b="1" dirty="0"/>
              <a:t>0276-48-1511</a:t>
            </a:r>
            <a:r>
              <a:rPr lang="ja-JP" altLang="en-US" sz="1600" b="1" dirty="0"/>
              <a:t>　</a:t>
            </a:r>
            <a:endParaRPr lang="en-US" altLang="ja-JP" sz="1600" b="1" dirty="0"/>
          </a:p>
          <a:p>
            <a:r>
              <a:rPr lang="en-US" altLang="ja-JP" sz="1600" b="1" dirty="0"/>
              <a:t>            Email : </a:t>
            </a:r>
            <a:r>
              <a:rPr lang="en-US" altLang="ja-JP" sz="1600" b="1" dirty="0">
                <a:hlinkClick r:id="rId3"/>
              </a:rPr>
              <a:t>kazumi@ishikawa-inc.co.jp</a:t>
            </a:r>
            <a:endParaRPr lang="en-US" altLang="ja-JP" sz="1600" b="1" dirty="0"/>
          </a:p>
          <a:p>
            <a:endParaRPr lang="en-US" altLang="ja-JP" sz="1600" b="1" dirty="0">
              <a:solidFill>
                <a:srgbClr val="FF0000"/>
              </a:solidFill>
            </a:endParaRPr>
          </a:p>
          <a:p>
            <a:r>
              <a:rPr lang="ja-JP" altLang="en-US" sz="1600" b="1" dirty="0"/>
              <a:t>　　　</a:t>
            </a:r>
            <a:endParaRPr lang="en-US" altLang="ja-JP" sz="1600" b="1" dirty="0"/>
          </a:p>
        </p:txBody>
      </p:sp>
    </p:spTree>
    <p:extLst>
      <p:ext uri="{BB962C8B-B14F-4D97-AF65-F5344CB8AC3E}">
        <p14:creationId xmlns:p14="http://schemas.microsoft.com/office/powerpoint/2010/main" val="3815104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" y="1084006"/>
            <a:ext cx="12192000" cy="482599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316009" y="544959"/>
            <a:ext cx="7563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学生のみなさまへ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0719" y="883056"/>
            <a:ext cx="70144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600" b="1" dirty="0"/>
          </a:p>
          <a:p>
            <a:r>
              <a:rPr lang="ja-JP" altLang="en-US" sz="1600" b="1" dirty="0"/>
              <a:t>本日は、当社ブースにお越しいただきまして、ありがとうございました。</a:t>
            </a:r>
            <a:endParaRPr lang="en-US" altLang="ja-JP" sz="1600" b="1" dirty="0"/>
          </a:p>
          <a:p>
            <a:r>
              <a:rPr lang="ja-JP" altLang="en-US" sz="1600" b="1" dirty="0"/>
              <a:t>下記日程にて、インターンシップを予定しております。</a:t>
            </a:r>
            <a:endParaRPr lang="en-US" altLang="ja-JP" sz="1600" b="1" dirty="0"/>
          </a:p>
          <a:p>
            <a:r>
              <a:rPr lang="ja-JP" altLang="en-US" sz="1600" b="1" dirty="0"/>
              <a:t>「もう少し詳しく聞いてみたい！」「先輩社員と直接あって話したい！」という方は、是非ご参加下さい。先輩社員も登場しますよ！</a:t>
            </a:r>
            <a:endParaRPr lang="en-US" altLang="ja-JP" sz="1600" b="1" dirty="0"/>
          </a:p>
          <a:p>
            <a:endParaRPr lang="en-US" altLang="ja-JP" sz="1600" dirty="0"/>
          </a:p>
          <a:p>
            <a:r>
              <a:rPr lang="ja-JP" altLang="en-US" sz="1600" b="1" dirty="0"/>
              <a:t>「詳しく話しを聞いてみたい！」「実際の職場を体験したい！」という方は</a:t>
            </a:r>
            <a:endParaRPr lang="en-US" altLang="ja-JP" sz="1600" b="1" dirty="0"/>
          </a:p>
          <a:p>
            <a:r>
              <a:rPr lang="ja-JP" altLang="en-US" sz="1600" b="1" dirty="0"/>
              <a:t>是非インターンシップへご参加下さい。</a:t>
            </a:r>
            <a:endParaRPr lang="en-US" altLang="ja-JP" sz="1600" b="1" dirty="0"/>
          </a:p>
          <a:p>
            <a:endParaRPr kumimoji="1" lang="en-US" altLang="ja-JP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1003" y="3463104"/>
            <a:ext cx="485081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  <a:endParaRPr lang="en-US" altLang="ja-JP" sz="1600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会場</a:t>
            </a:r>
            <a:r>
              <a:rPr lang="en-US" altLang="ja-JP" sz="1600" dirty="0"/>
              <a:t>】</a:t>
            </a:r>
            <a:r>
              <a:rPr lang="ja-JP" altLang="en-US" sz="1600" dirty="0"/>
              <a:t>　　 本社（受付は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本社１</a:t>
            </a:r>
            <a:r>
              <a:rPr lang="en-US" altLang="ja-JP" sz="1600" dirty="0">
                <a:latin typeface="ＭＳ Ｐゴシック" panose="020B0600070205080204" pitchFamily="50" charset="-128"/>
              </a:rPr>
              <a:t>F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〒</a:t>
            </a:r>
            <a:r>
              <a:rPr lang="en-US" altLang="zh-CN" sz="1600" dirty="0">
                <a:ea typeface="ＭＳ Ｐゴシック" panose="020B0600070205080204" pitchFamily="50" charset="-128"/>
              </a:rPr>
              <a:t>373-0853</a:t>
            </a:r>
            <a:r>
              <a:rPr lang="en-US" altLang="zh-CN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群馬県太田市浜町</a:t>
            </a:r>
            <a:r>
              <a:rPr lang="en-US" altLang="zh-CN" sz="1600" dirty="0">
                <a:ea typeface="ＭＳ Ｐゴシック" panose="020B0600070205080204" pitchFamily="50" charset="-128"/>
              </a:rPr>
              <a:t>10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zh-CN" sz="1600" dirty="0">
                <a:ea typeface="ＭＳ Ｐゴシック" panose="020B0600070205080204" pitchFamily="50" charset="-128"/>
              </a:rPr>
              <a:t>33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内容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先輩社員との座談会や実際の職場をご見学頂けます。 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</a:t>
            </a:r>
            <a:r>
              <a:rPr lang="ja-JP" altLang="en-US" sz="1600" dirty="0"/>
              <a:t>　　筆記用具</a:t>
            </a:r>
            <a:endParaRPr lang="en-US" altLang="ja-JP" sz="1600" dirty="0"/>
          </a:p>
          <a:p>
            <a:r>
              <a:rPr lang="en-US" altLang="ja-JP" sz="1600" dirty="0"/>
              <a:t>※</a:t>
            </a:r>
            <a:r>
              <a:rPr lang="ja-JP" altLang="en-US" sz="1600" dirty="0"/>
              <a:t>昼食はこちらでご用意いたします！ </a:t>
            </a:r>
          </a:p>
          <a:p>
            <a:r>
              <a:rPr lang="ja-JP" altLang="en-US" sz="1600" dirty="0"/>
              <a:t> </a:t>
            </a:r>
          </a:p>
          <a:p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540776" y="2868560"/>
            <a:ext cx="592377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0"/>
              </a:rPr>
              <a:t>◇</a:t>
            </a:r>
            <a:r>
              <a:rPr lang="ja-JP" altLang="en-US" sz="2400" b="1" dirty="0">
                <a:ln w="0"/>
              </a:rPr>
              <a:t>石川建設株式会社　インターンシップ</a:t>
            </a:r>
            <a:r>
              <a:rPr lang="ja-JP" altLang="en-US" sz="2800" b="1" dirty="0">
                <a:ln w="0"/>
              </a:rPr>
              <a:t>◇</a:t>
            </a:r>
          </a:p>
          <a:p>
            <a:pPr algn="ctr"/>
            <a:endParaRPr lang="ja-JP" altLang="en-US" sz="280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</a:endParaRPr>
          </a:p>
        </p:txBody>
      </p:sp>
      <p:sp>
        <p:nvSpPr>
          <p:cNvPr id="16" name="メモ 15"/>
          <p:cNvSpPr/>
          <p:nvPr/>
        </p:nvSpPr>
        <p:spPr>
          <a:xfrm>
            <a:off x="197709" y="2261286"/>
            <a:ext cx="6820930" cy="3587957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latin typeface="+mn-ea"/>
              </a:rPr>
              <a:t>【</a:t>
            </a:r>
            <a:r>
              <a:rPr lang="ja-JP" altLang="en-US" dirty="0">
                <a:latin typeface="+mn-ea"/>
              </a:rPr>
              <a:t>開催日時</a:t>
            </a:r>
            <a:r>
              <a:rPr lang="en-US" altLang="ja-JP" dirty="0">
                <a:latin typeface="+mn-ea"/>
              </a:rPr>
              <a:t>】  </a:t>
            </a:r>
            <a:r>
              <a:rPr lang="ja-JP" altLang="en-US" b="1" dirty="0">
                <a:latin typeface="+mn-ea"/>
              </a:rPr>
              <a:t>①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</a:t>
            </a:r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dirty="0"/>
              <a:t>　　　　　　　　　　</a:t>
            </a:r>
            <a:r>
              <a:rPr lang="en-US" altLang="ja-JP" dirty="0"/>
              <a:t>※</a:t>
            </a:r>
            <a:r>
              <a:rPr lang="ja-JP" altLang="en-US" dirty="0"/>
              <a:t>いずれも当日の受付は</a:t>
            </a:r>
            <a:r>
              <a:rPr lang="en-US" altLang="ja-JP" dirty="0"/>
              <a:t>9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より行います。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会　場</a:t>
            </a:r>
            <a:r>
              <a:rPr lang="en-US" altLang="ja-JP" dirty="0"/>
              <a:t>】</a:t>
            </a:r>
            <a:r>
              <a:rPr lang="ja-JP" altLang="en-US" dirty="0"/>
              <a:t>　本社（受付は１Ｆ管理本部）</a:t>
            </a:r>
            <a:endParaRPr lang="en-US" altLang="ja-JP" dirty="0"/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/>
              <a:t>【</a:t>
            </a:r>
            <a:r>
              <a:rPr lang="ja-JP" altLang="en-US" dirty="0"/>
              <a:t>内　容</a:t>
            </a:r>
            <a:r>
              <a:rPr lang="en-US" altLang="ja-JP" dirty="0"/>
              <a:t>】</a:t>
            </a:r>
            <a:r>
              <a:rPr lang="ja-JP" altLang="en-US" dirty="0"/>
              <a:t>　先輩社員との懇談会や実際の現場をご見学頂けます。　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持参物</a:t>
            </a:r>
            <a:r>
              <a:rPr lang="en-US" altLang="ja-JP" dirty="0"/>
              <a:t>】 </a:t>
            </a:r>
            <a:r>
              <a:rPr lang="ja-JP" altLang="en-US" dirty="0"/>
              <a:t>筆記用具</a:t>
            </a:r>
            <a:endParaRPr lang="en-US" altLang="ja-JP" dirty="0"/>
          </a:p>
          <a:p>
            <a:r>
              <a:rPr lang="ja-JP" altLang="en-US" b="1" u="sng" dirty="0"/>
              <a:t>昼食はこちらでご用意いたします！</a:t>
            </a:r>
            <a:endParaRPr lang="en-US" altLang="ja-JP" b="1" u="sng" dirty="0"/>
          </a:p>
        </p:txBody>
      </p:sp>
      <p:sp>
        <p:nvSpPr>
          <p:cNvPr id="3" name="正方形/長方形 2"/>
          <p:cNvSpPr/>
          <p:nvPr/>
        </p:nvSpPr>
        <p:spPr>
          <a:xfrm>
            <a:off x="408410" y="2876921"/>
            <a:ext cx="6096000" cy="32932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600" dirty="0">
                <a:latin typeface="+mn-ea"/>
              </a:rPr>
              <a:t>    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24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dirty="0"/>
              <a:t>　　　　　　　　　   　</a:t>
            </a:r>
            <a:r>
              <a:rPr lang="en-US" altLang="ja-JP" sz="1600" dirty="0"/>
              <a:t>※</a:t>
            </a:r>
            <a:r>
              <a:rPr lang="ja-JP" altLang="en-US" sz="1600" dirty="0"/>
              <a:t>当日の受付は</a:t>
            </a:r>
            <a:r>
              <a:rPr lang="en-US" altLang="ja-JP" sz="1600" dirty="0"/>
              <a:t>9</a:t>
            </a:r>
            <a:r>
              <a:rPr lang="ja-JP" altLang="en-US" sz="1600" dirty="0"/>
              <a:t>：</a:t>
            </a:r>
            <a:r>
              <a:rPr lang="en-US" altLang="ja-JP" sz="1600" dirty="0"/>
              <a:t>30</a:t>
            </a:r>
            <a:r>
              <a:rPr lang="ja-JP" altLang="en-US" sz="1600" dirty="0"/>
              <a:t>より行います。</a:t>
            </a:r>
            <a:endParaRPr lang="en-US" altLang="ja-JP" sz="1600" dirty="0"/>
          </a:p>
          <a:p>
            <a:r>
              <a:rPr lang="en-US" altLang="ja-JP" sz="1600" dirty="0"/>
              <a:t>     【</a:t>
            </a:r>
            <a:r>
              <a:rPr lang="ja-JP" altLang="en-US" sz="1600" dirty="0"/>
              <a:t>会　場</a:t>
            </a:r>
            <a:r>
              <a:rPr lang="en-US" altLang="ja-JP" sz="1600" dirty="0"/>
              <a:t>】</a:t>
            </a:r>
            <a:r>
              <a:rPr lang="ja-JP" altLang="en-US" sz="1600" dirty="0"/>
              <a:t>　本社（受付は本社１Ｆ管理本部）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     〒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内　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先輩社員との懇談会や実際の職場をご見学頂けます。　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 </a:t>
            </a:r>
            <a:r>
              <a:rPr lang="ja-JP" altLang="en-US" sz="1600" dirty="0"/>
              <a:t>筆記用具　　</a:t>
            </a:r>
            <a:r>
              <a:rPr lang="en-US" altLang="ja-JP" sz="1600" b="1" dirty="0"/>
              <a:t>※</a:t>
            </a:r>
            <a:r>
              <a:rPr lang="ja-JP" altLang="en-US" sz="1600" b="1" dirty="0"/>
              <a:t>昼食はこちらでご用意いたします！</a:t>
            </a:r>
            <a:endParaRPr lang="en-US" altLang="ja-JP" sz="1600" b="1" dirty="0"/>
          </a:p>
          <a:p>
            <a:r>
              <a:rPr lang="en-US" altLang="ja-JP" sz="1600" b="1" dirty="0"/>
              <a:t>             </a:t>
            </a:r>
            <a:r>
              <a:rPr lang="ja-JP" altLang="en-US" sz="1600" b="1" dirty="0"/>
              <a:t>　　</a:t>
            </a:r>
            <a:endParaRPr lang="en-US" altLang="ja-JP" sz="1600" b="1" dirty="0"/>
          </a:p>
          <a:p>
            <a:r>
              <a:rPr lang="en-US" altLang="ja-JP" sz="1600" b="1" dirty="0"/>
              <a:t>      </a:t>
            </a:r>
            <a:r>
              <a:rPr lang="ja-JP" altLang="en-US" sz="1600" b="1" dirty="0"/>
              <a:t>　　お申込みは、管理本部 高橋まで電話もしくはメールにて</a:t>
            </a:r>
            <a:endParaRPr lang="en-US" altLang="ja-JP" sz="1600" b="1" dirty="0"/>
          </a:p>
          <a:p>
            <a:r>
              <a:rPr lang="ja-JP" altLang="en-US" sz="1600" b="1" dirty="0"/>
              <a:t>　　　　お願いします。</a:t>
            </a:r>
            <a:endParaRPr lang="en-US" altLang="ja-JP" sz="1600" b="1" dirty="0"/>
          </a:p>
          <a:p>
            <a:r>
              <a:rPr lang="ja-JP" altLang="en-US" sz="1600" b="1" dirty="0"/>
              <a:t>　　　　</a:t>
            </a:r>
            <a:r>
              <a:rPr lang="en-US" altLang="ja-JP" sz="1600" b="1" dirty="0"/>
              <a:t>TEL</a:t>
            </a:r>
            <a:r>
              <a:rPr lang="ja-JP" altLang="en-US" sz="1600" b="1" dirty="0"/>
              <a:t> </a:t>
            </a:r>
            <a:r>
              <a:rPr lang="en-US" altLang="ja-JP" sz="1600" b="1" dirty="0"/>
              <a:t>: </a:t>
            </a:r>
            <a:r>
              <a:rPr lang="ja-JP" altLang="en-US" sz="1600" b="1" dirty="0"/>
              <a:t> </a:t>
            </a:r>
            <a:r>
              <a:rPr lang="en-US" altLang="ja-JP" sz="1600" b="1" dirty="0"/>
              <a:t>0276-48-1511</a:t>
            </a:r>
            <a:r>
              <a:rPr lang="ja-JP" altLang="en-US" sz="1600" b="1" dirty="0"/>
              <a:t>　</a:t>
            </a:r>
            <a:endParaRPr lang="en-US" altLang="ja-JP" sz="1600" b="1" dirty="0"/>
          </a:p>
          <a:p>
            <a:r>
              <a:rPr lang="en-US" altLang="ja-JP" sz="1600" b="1" dirty="0"/>
              <a:t>            Email : </a:t>
            </a:r>
            <a:r>
              <a:rPr lang="en-US" altLang="ja-JP" sz="1600" b="1" dirty="0">
                <a:hlinkClick r:id="rId3"/>
              </a:rPr>
              <a:t>kazumi@ishikawa-inc.co.jp</a:t>
            </a:r>
            <a:endParaRPr lang="en-US" altLang="ja-JP" sz="1600" b="1" dirty="0"/>
          </a:p>
          <a:p>
            <a:endParaRPr lang="en-US" altLang="ja-JP" sz="1600" b="1" dirty="0"/>
          </a:p>
          <a:p>
            <a:r>
              <a:rPr lang="ja-JP" altLang="en-US" sz="1600" b="1" dirty="0"/>
              <a:t>　　　</a:t>
            </a:r>
            <a:endParaRPr lang="en-US" altLang="ja-JP" sz="1600" b="1" dirty="0"/>
          </a:p>
        </p:txBody>
      </p:sp>
      <p:sp>
        <p:nvSpPr>
          <p:cNvPr id="11" name="正方形/長方形 10"/>
          <p:cNvSpPr/>
          <p:nvPr/>
        </p:nvSpPr>
        <p:spPr>
          <a:xfrm>
            <a:off x="197709" y="2415256"/>
            <a:ext cx="5931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ln w="0"/>
              </a:rPr>
              <a:t>◇石川建設株式会社　インターンシップ◇</a:t>
            </a:r>
          </a:p>
        </p:txBody>
      </p:sp>
      <p:pic>
        <p:nvPicPr>
          <p:cNvPr id="12" name="Picture 6" descr="石川建設株式会社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10" y="6064480"/>
            <a:ext cx="2656702" cy="61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高橋和美\Desktop\uematusann001加工後データ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665" y="1003133"/>
            <a:ext cx="8688878" cy="4919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メモ 18"/>
          <p:cNvSpPr/>
          <p:nvPr/>
        </p:nvSpPr>
        <p:spPr>
          <a:xfrm>
            <a:off x="1654" y="1006623"/>
            <a:ext cx="6460927" cy="4903381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latin typeface="+mn-ea"/>
              </a:rPr>
              <a:t>【</a:t>
            </a:r>
            <a:r>
              <a:rPr lang="ja-JP" altLang="en-US" dirty="0">
                <a:latin typeface="+mn-ea"/>
              </a:rPr>
              <a:t>開催日時</a:t>
            </a:r>
            <a:r>
              <a:rPr lang="en-US" altLang="ja-JP" dirty="0">
                <a:latin typeface="+mn-ea"/>
              </a:rPr>
              <a:t>】  </a:t>
            </a:r>
            <a:r>
              <a:rPr lang="ja-JP" altLang="en-US" b="1" dirty="0">
                <a:latin typeface="+mn-ea"/>
              </a:rPr>
              <a:t>①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</a:t>
            </a:r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dirty="0"/>
              <a:t>　　　　　　　　　　</a:t>
            </a:r>
            <a:r>
              <a:rPr lang="en-US" altLang="ja-JP" dirty="0"/>
              <a:t>※</a:t>
            </a:r>
            <a:r>
              <a:rPr lang="ja-JP" altLang="en-US" dirty="0"/>
              <a:t>いずれも当日の受付は</a:t>
            </a:r>
            <a:r>
              <a:rPr lang="en-US" altLang="ja-JP" dirty="0"/>
              <a:t>9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より行います。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会　場</a:t>
            </a:r>
            <a:r>
              <a:rPr lang="en-US" altLang="ja-JP" dirty="0"/>
              <a:t>】</a:t>
            </a:r>
            <a:r>
              <a:rPr lang="ja-JP" altLang="en-US" dirty="0"/>
              <a:t>　本社（受付は１Ｆ管理本部）</a:t>
            </a:r>
            <a:endParaRPr lang="en-US" altLang="ja-JP" dirty="0"/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/>
              <a:t>【</a:t>
            </a:r>
            <a:r>
              <a:rPr lang="ja-JP" altLang="en-US" dirty="0"/>
              <a:t>内　容</a:t>
            </a:r>
            <a:r>
              <a:rPr lang="en-US" altLang="ja-JP" dirty="0"/>
              <a:t>】</a:t>
            </a:r>
            <a:r>
              <a:rPr lang="ja-JP" altLang="en-US" dirty="0"/>
              <a:t>　先輩社員との懇談会や実際の現場をご見学頂けます。　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持参物</a:t>
            </a:r>
            <a:r>
              <a:rPr lang="en-US" altLang="ja-JP" dirty="0"/>
              <a:t>】 </a:t>
            </a:r>
            <a:r>
              <a:rPr lang="ja-JP" altLang="en-US" dirty="0"/>
              <a:t>筆記用具</a:t>
            </a:r>
            <a:endParaRPr lang="en-US" altLang="ja-JP" dirty="0"/>
          </a:p>
          <a:p>
            <a:r>
              <a:rPr lang="ja-JP" altLang="en-US" b="1" u="sng" dirty="0"/>
              <a:t>昼食はこちらでご用意いたします！</a:t>
            </a:r>
            <a:endParaRPr lang="en-US" altLang="ja-JP" b="1" u="sng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0932" y="1055052"/>
            <a:ext cx="70144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本日は、当社ブースにお越し頂きまして有難うございました。</a:t>
            </a:r>
            <a:endParaRPr lang="en-US" altLang="ja-JP" sz="1600" b="1" dirty="0"/>
          </a:p>
          <a:p>
            <a:r>
              <a:rPr lang="ja-JP" altLang="en-US" sz="1600" b="1" dirty="0"/>
              <a:t>下記日程にて、インターンシップを予定しております。</a:t>
            </a:r>
            <a:endParaRPr lang="en-US" altLang="ja-JP" sz="1600" b="1" dirty="0"/>
          </a:p>
          <a:p>
            <a:r>
              <a:rPr lang="ja-JP" altLang="en-US" sz="1600" b="1" dirty="0"/>
              <a:t>「もう少し詳しく聞いてみたい！」「実際の職場を体験したい！」という方は</a:t>
            </a:r>
            <a:endParaRPr lang="en-US" altLang="ja-JP" sz="1600" b="1" dirty="0"/>
          </a:p>
          <a:p>
            <a:r>
              <a:rPr lang="ja-JP" altLang="en-US" sz="1600" b="1" dirty="0"/>
              <a:t>是非インターンシップへご参加下さい。</a:t>
            </a:r>
            <a:endParaRPr lang="en-US" altLang="ja-JP" sz="1600" b="1" dirty="0"/>
          </a:p>
          <a:p>
            <a:endParaRPr kumimoji="1" lang="en-US" altLang="ja-JP" sz="1600" dirty="0">
              <a:solidFill>
                <a:srgbClr val="FF000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00719" y="2161224"/>
            <a:ext cx="5931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ln w="0"/>
                <a:solidFill>
                  <a:srgbClr val="FF0000"/>
                </a:solidFill>
              </a:rPr>
              <a:t>◇石川建設株式会社　インターンシップ◇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454665" y="2507588"/>
            <a:ext cx="6096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600" dirty="0">
                <a:latin typeface="+mn-ea"/>
              </a:rPr>
              <a:t>   </a:t>
            </a:r>
          </a:p>
          <a:p>
            <a:r>
              <a:rPr lang="ja-JP" altLang="en-US" sz="1600" dirty="0">
                <a:latin typeface="+mn-ea"/>
              </a:rPr>
              <a:t>　 </a:t>
            </a:r>
            <a:r>
              <a:rPr lang="en-US" altLang="ja-JP" sz="1600" dirty="0">
                <a:latin typeface="+mn-ea"/>
              </a:rPr>
              <a:t> 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ja-JP" altLang="en-US" sz="1600" b="1" dirty="0">
                <a:latin typeface="+mn-ea"/>
              </a:rPr>
              <a:t>①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日（水）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          </a:t>
            </a:r>
            <a:r>
              <a:rPr lang="ja-JP" altLang="en-US" sz="1600" b="1" dirty="0">
                <a:latin typeface="+mn-ea"/>
              </a:rPr>
              <a:t>②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dirty="0"/>
              <a:t>　　　　　　　　　   　</a:t>
            </a:r>
            <a:r>
              <a:rPr lang="en-US" altLang="ja-JP" sz="1600" dirty="0"/>
              <a:t>※</a:t>
            </a:r>
            <a:r>
              <a:rPr lang="ja-JP" altLang="en-US" sz="1600" dirty="0"/>
              <a:t>いずれも当日の受付は</a:t>
            </a:r>
            <a:r>
              <a:rPr lang="en-US" altLang="ja-JP" sz="1600" dirty="0"/>
              <a:t>9</a:t>
            </a:r>
            <a:r>
              <a:rPr lang="ja-JP" altLang="en-US" sz="1600" dirty="0"/>
              <a:t>：</a:t>
            </a:r>
            <a:r>
              <a:rPr lang="en-US" altLang="ja-JP" sz="1600" dirty="0"/>
              <a:t>30</a:t>
            </a:r>
            <a:r>
              <a:rPr lang="ja-JP" altLang="en-US" sz="1600" dirty="0"/>
              <a:t>より行います。</a:t>
            </a:r>
            <a:endParaRPr lang="en-US" altLang="ja-JP" sz="1600" dirty="0"/>
          </a:p>
          <a:p>
            <a:r>
              <a:rPr lang="en-US" altLang="ja-JP" sz="1600" dirty="0"/>
              <a:t>     </a:t>
            </a:r>
          </a:p>
          <a:p>
            <a:r>
              <a:rPr lang="ja-JP" altLang="en-US" sz="1600" dirty="0"/>
              <a:t>　　</a:t>
            </a:r>
            <a:r>
              <a:rPr lang="en-US" altLang="ja-JP" sz="1600" dirty="0"/>
              <a:t>【</a:t>
            </a:r>
            <a:r>
              <a:rPr lang="ja-JP" altLang="en-US" sz="1600" dirty="0"/>
              <a:t>会　場</a:t>
            </a:r>
            <a:r>
              <a:rPr lang="en-US" altLang="ja-JP" sz="1600" dirty="0"/>
              <a:t>】</a:t>
            </a:r>
            <a:r>
              <a:rPr lang="ja-JP" altLang="en-US" sz="1600" dirty="0"/>
              <a:t>　本社（受付は本社１Ｆ管理本部）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     〒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      </a:t>
            </a:r>
          </a:p>
          <a:p>
            <a:r>
              <a:rPr lang="ja-JP" altLang="en-US" sz="1600" dirty="0"/>
              <a:t>　　</a:t>
            </a:r>
            <a:r>
              <a:rPr lang="en-US" altLang="ja-JP" sz="1600" dirty="0"/>
              <a:t>【</a:t>
            </a:r>
            <a:r>
              <a:rPr lang="ja-JP" altLang="en-US" sz="1600" dirty="0"/>
              <a:t>内　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先輩社員との懇談会や実際の職場をご見学頂けます。　</a:t>
            </a:r>
            <a:endParaRPr lang="en-US" altLang="ja-JP" sz="1600" dirty="0"/>
          </a:p>
          <a:p>
            <a:r>
              <a:rPr lang="en-US" altLang="ja-JP" sz="1600" dirty="0"/>
              <a:t>      </a:t>
            </a:r>
          </a:p>
          <a:p>
            <a:r>
              <a:rPr lang="ja-JP" altLang="en-US" sz="1600" dirty="0"/>
              <a:t>　　</a:t>
            </a:r>
            <a:r>
              <a:rPr lang="en-US" altLang="ja-JP" sz="1600" dirty="0"/>
              <a:t>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 </a:t>
            </a:r>
            <a:r>
              <a:rPr lang="ja-JP" altLang="en-US" sz="1600" dirty="0"/>
              <a:t>筆記用具　</a:t>
            </a:r>
            <a:endParaRPr lang="en-US" altLang="ja-JP" sz="1600" dirty="0"/>
          </a:p>
          <a:p>
            <a:r>
              <a:rPr lang="ja-JP" altLang="en-US" sz="1600" dirty="0"/>
              <a:t>　　　　　　</a:t>
            </a:r>
            <a:r>
              <a:rPr lang="en-US" altLang="ja-JP" sz="1600" b="1" dirty="0"/>
              <a:t>※</a:t>
            </a:r>
            <a:r>
              <a:rPr lang="ja-JP" altLang="en-US" sz="1600" b="1" dirty="0"/>
              <a:t>昼食はこちらでご用意いたします！</a:t>
            </a:r>
            <a:endParaRPr lang="en-US" altLang="ja-JP" sz="1600" b="1" dirty="0"/>
          </a:p>
          <a:p>
            <a:r>
              <a:rPr lang="en-US" altLang="ja-JP" sz="1600" b="1" dirty="0"/>
              <a:t>             </a:t>
            </a:r>
            <a:r>
              <a:rPr lang="ja-JP" altLang="en-US" sz="1600" b="1" dirty="0"/>
              <a:t>　　</a:t>
            </a:r>
            <a:endParaRPr lang="en-US" altLang="ja-JP" sz="1600" b="1" dirty="0"/>
          </a:p>
          <a:p>
            <a:r>
              <a:rPr lang="en-US" altLang="ja-JP" sz="1600" b="1" dirty="0"/>
              <a:t>      </a:t>
            </a:r>
          </a:p>
          <a:p>
            <a:endParaRPr lang="en-US" altLang="ja-JP" sz="1600" b="1" dirty="0">
              <a:solidFill>
                <a:srgbClr val="FF0000"/>
              </a:solidFill>
            </a:endParaRPr>
          </a:p>
          <a:p>
            <a:r>
              <a:rPr lang="ja-JP" altLang="en-US" sz="1600" b="1" dirty="0"/>
              <a:t>　　　</a:t>
            </a:r>
            <a:endParaRPr lang="en-US" altLang="ja-JP" sz="1600" b="1" dirty="0"/>
          </a:p>
        </p:txBody>
      </p:sp>
      <p:sp>
        <p:nvSpPr>
          <p:cNvPr id="20" name="正方形/長方形 19"/>
          <p:cNvSpPr/>
          <p:nvPr/>
        </p:nvSpPr>
        <p:spPr>
          <a:xfrm>
            <a:off x="3010451" y="5903893"/>
            <a:ext cx="28713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/>
              <a:t>〒</a:t>
            </a:r>
            <a:r>
              <a:rPr lang="en-US" altLang="ja-JP" sz="1400" dirty="0"/>
              <a:t>373-0853</a:t>
            </a:r>
          </a:p>
          <a:p>
            <a:r>
              <a:rPr lang="ja-JP" altLang="en-US" sz="1400" dirty="0"/>
              <a:t>群馬県太田市浜町</a:t>
            </a:r>
            <a:r>
              <a:rPr lang="en-US" altLang="ja-JP" sz="1400" dirty="0"/>
              <a:t>10</a:t>
            </a:r>
            <a:r>
              <a:rPr lang="ja-JP" altLang="en-US" sz="1400" dirty="0"/>
              <a:t>番</a:t>
            </a:r>
            <a:r>
              <a:rPr lang="en-US" altLang="ja-JP" sz="1400" dirty="0"/>
              <a:t>33</a:t>
            </a:r>
            <a:r>
              <a:rPr lang="ja-JP" altLang="en-US" sz="1400" dirty="0"/>
              <a:t>号</a:t>
            </a:r>
            <a:endParaRPr lang="en-US" altLang="ja-JP" sz="1400" dirty="0"/>
          </a:p>
          <a:p>
            <a:r>
              <a:rPr lang="en-US" altLang="ja-JP" sz="1400" dirty="0">
                <a:hlinkClick r:id="rId7"/>
              </a:rPr>
              <a:t>TEL:0276-48-1511</a:t>
            </a:r>
            <a:r>
              <a:rPr lang="ja-JP" altLang="en-US" sz="1400" dirty="0"/>
              <a:t>  </a:t>
            </a:r>
            <a:r>
              <a:rPr lang="en-US" altLang="ja-JP" sz="1400" dirty="0"/>
              <a:t>(</a:t>
            </a:r>
            <a:r>
              <a:rPr lang="ja-JP" altLang="en-US" sz="1400" dirty="0"/>
              <a:t>管理本部</a:t>
            </a:r>
            <a:r>
              <a:rPr lang="en-US" altLang="ja-JP" sz="1400" dirty="0"/>
              <a:t>:</a:t>
            </a:r>
            <a:r>
              <a:rPr lang="ja-JP" altLang="en-US" sz="1400" dirty="0"/>
              <a:t>高橋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http://www.ishikawa-inc.co.jp/</a:t>
            </a:r>
            <a:endParaRPr lang="ja-JP" altLang="en-US" sz="1400" dirty="0"/>
          </a:p>
        </p:txBody>
      </p:sp>
      <p:pic>
        <p:nvPicPr>
          <p:cNvPr id="5" name="Picture 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8307" y="5940201"/>
            <a:ext cx="1614701" cy="61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高橋和美\Desktop\マイナビインターンシップ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010" y="5923075"/>
            <a:ext cx="958402" cy="93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「リクナビ2021 ...」の画像検索結果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4605" y="5960806"/>
            <a:ext cx="1504950" cy="823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高橋和美\Desktop\リクナビインターンシップ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9555" y="5903893"/>
            <a:ext cx="971549" cy="95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486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" y="1084006"/>
            <a:ext cx="12192000" cy="482599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316009" y="544959"/>
            <a:ext cx="7563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学生のみなさまへ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0719" y="883056"/>
            <a:ext cx="70144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600" b="1" dirty="0"/>
          </a:p>
          <a:p>
            <a:r>
              <a:rPr lang="ja-JP" altLang="en-US" sz="1600" b="1" dirty="0"/>
              <a:t>本日は、当社ブースにお越しいただきまして、ありがとうございました。</a:t>
            </a:r>
            <a:endParaRPr lang="en-US" altLang="ja-JP" sz="1600" b="1" dirty="0"/>
          </a:p>
          <a:p>
            <a:r>
              <a:rPr lang="ja-JP" altLang="en-US" sz="1600" b="1" dirty="0"/>
              <a:t>下記日程にて、インターンシップを予定しております。</a:t>
            </a:r>
            <a:endParaRPr lang="en-US" altLang="ja-JP" sz="1600" b="1" dirty="0"/>
          </a:p>
          <a:p>
            <a:r>
              <a:rPr lang="ja-JP" altLang="en-US" sz="1600" b="1" dirty="0"/>
              <a:t>「もう少し詳しく聞いてみたい！」「先輩社員と直接あって話したい！」という方は、是非ご参加下さい。先輩社員も登場しますよ！</a:t>
            </a:r>
            <a:endParaRPr lang="en-US" altLang="ja-JP" sz="1600" b="1" dirty="0"/>
          </a:p>
          <a:p>
            <a:endParaRPr lang="en-US" altLang="ja-JP" sz="1600" dirty="0"/>
          </a:p>
          <a:p>
            <a:r>
              <a:rPr lang="ja-JP" altLang="en-US" sz="1600" b="1" dirty="0"/>
              <a:t>「詳しく話しを聞いてみたい！」「実際の職場を体験したい！」という方は</a:t>
            </a:r>
            <a:endParaRPr lang="en-US" altLang="ja-JP" sz="1600" b="1" dirty="0"/>
          </a:p>
          <a:p>
            <a:r>
              <a:rPr lang="ja-JP" altLang="en-US" sz="1600" b="1" dirty="0"/>
              <a:t>是非インターンシップへご参加下さい。</a:t>
            </a:r>
            <a:endParaRPr lang="en-US" altLang="ja-JP" sz="1600" b="1" dirty="0"/>
          </a:p>
          <a:p>
            <a:endParaRPr kumimoji="1" lang="en-US" altLang="ja-JP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1003" y="3463104"/>
            <a:ext cx="485081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  <a:endParaRPr lang="en-US" altLang="ja-JP" sz="1600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会場</a:t>
            </a:r>
            <a:r>
              <a:rPr lang="en-US" altLang="ja-JP" sz="1600" dirty="0"/>
              <a:t>】</a:t>
            </a:r>
            <a:r>
              <a:rPr lang="ja-JP" altLang="en-US" sz="1600" dirty="0"/>
              <a:t>　　 本社（受付は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本社１</a:t>
            </a:r>
            <a:r>
              <a:rPr lang="en-US" altLang="ja-JP" sz="1600" dirty="0">
                <a:latin typeface="ＭＳ Ｐゴシック" panose="020B0600070205080204" pitchFamily="50" charset="-128"/>
              </a:rPr>
              <a:t>F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〒</a:t>
            </a:r>
            <a:r>
              <a:rPr lang="en-US" altLang="zh-CN" sz="1600" dirty="0">
                <a:ea typeface="ＭＳ Ｐゴシック" panose="020B0600070205080204" pitchFamily="50" charset="-128"/>
              </a:rPr>
              <a:t>373-0853</a:t>
            </a:r>
            <a:r>
              <a:rPr lang="en-US" altLang="zh-CN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群馬県太田市浜町</a:t>
            </a:r>
            <a:r>
              <a:rPr lang="en-US" altLang="zh-CN" sz="1600" dirty="0">
                <a:ea typeface="ＭＳ Ｐゴシック" panose="020B0600070205080204" pitchFamily="50" charset="-128"/>
              </a:rPr>
              <a:t>10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zh-CN" sz="1600" dirty="0">
                <a:ea typeface="ＭＳ Ｐゴシック" panose="020B0600070205080204" pitchFamily="50" charset="-128"/>
              </a:rPr>
              <a:t>33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内容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先輩社員との座談会や実際の職場をご見学頂けます。 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</a:t>
            </a:r>
            <a:r>
              <a:rPr lang="ja-JP" altLang="en-US" sz="1600" dirty="0"/>
              <a:t>　　筆記用具</a:t>
            </a:r>
            <a:endParaRPr lang="en-US" altLang="ja-JP" sz="1600" dirty="0"/>
          </a:p>
          <a:p>
            <a:r>
              <a:rPr lang="en-US" altLang="ja-JP" sz="1600" dirty="0"/>
              <a:t>※</a:t>
            </a:r>
            <a:r>
              <a:rPr lang="ja-JP" altLang="en-US" sz="1600" dirty="0"/>
              <a:t>昼食はこちらでご用意いたします！ </a:t>
            </a:r>
          </a:p>
          <a:p>
            <a:r>
              <a:rPr lang="ja-JP" altLang="en-US" sz="1600" dirty="0"/>
              <a:t> </a:t>
            </a:r>
          </a:p>
          <a:p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540776" y="2868560"/>
            <a:ext cx="592377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0"/>
              </a:rPr>
              <a:t>◇</a:t>
            </a:r>
            <a:r>
              <a:rPr lang="ja-JP" altLang="en-US" sz="2400" b="1" dirty="0">
                <a:ln w="0"/>
              </a:rPr>
              <a:t>石川建設株式会社　インターンシップ</a:t>
            </a:r>
            <a:r>
              <a:rPr lang="ja-JP" altLang="en-US" sz="2800" b="1" dirty="0">
                <a:ln w="0"/>
              </a:rPr>
              <a:t>◇</a:t>
            </a:r>
          </a:p>
          <a:p>
            <a:pPr algn="ctr"/>
            <a:endParaRPr lang="ja-JP" altLang="en-US" sz="280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</a:endParaRPr>
          </a:p>
        </p:txBody>
      </p:sp>
      <p:sp>
        <p:nvSpPr>
          <p:cNvPr id="16" name="メモ 15"/>
          <p:cNvSpPr/>
          <p:nvPr/>
        </p:nvSpPr>
        <p:spPr>
          <a:xfrm>
            <a:off x="197709" y="2261286"/>
            <a:ext cx="6820930" cy="3587957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latin typeface="+mn-ea"/>
              </a:rPr>
              <a:t>【</a:t>
            </a:r>
            <a:r>
              <a:rPr lang="ja-JP" altLang="en-US" dirty="0">
                <a:latin typeface="+mn-ea"/>
              </a:rPr>
              <a:t>開催日時</a:t>
            </a:r>
            <a:r>
              <a:rPr lang="en-US" altLang="ja-JP" dirty="0">
                <a:latin typeface="+mn-ea"/>
              </a:rPr>
              <a:t>】  </a:t>
            </a:r>
            <a:r>
              <a:rPr lang="ja-JP" altLang="en-US" b="1" dirty="0">
                <a:latin typeface="+mn-ea"/>
              </a:rPr>
              <a:t>①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</a:t>
            </a:r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dirty="0"/>
              <a:t>　　　　　　　　　　</a:t>
            </a:r>
            <a:r>
              <a:rPr lang="en-US" altLang="ja-JP" dirty="0"/>
              <a:t>※</a:t>
            </a:r>
            <a:r>
              <a:rPr lang="ja-JP" altLang="en-US" dirty="0"/>
              <a:t>いずれも当日の受付は</a:t>
            </a:r>
            <a:r>
              <a:rPr lang="en-US" altLang="ja-JP" dirty="0"/>
              <a:t>9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より行います。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会　場</a:t>
            </a:r>
            <a:r>
              <a:rPr lang="en-US" altLang="ja-JP" dirty="0"/>
              <a:t>】</a:t>
            </a:r>
            <a:r>
              <a:rPr lang="ja-JP" altLang="en-US" dirty="0"/>
              <a:t>　本社（受付は１Ｆ管理本部）</a:t>
            </a:r>
            <a:endParaRPr lang="en-US" altLang="ja-JP" dirty="0"/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/>
              <a:t>【</a:t>
            </a:r>
            <a:r>
              <a:rPr lang="ja-JP" altLang="en-US" dirty="0"/>
              <a:t>内　容</a:t>
            </a:r>
            <a:r>
              <a:rPr lang="en-US" altLang="ja-JP" dirty="0"/>
              <a:t>】</a:t>
            </a:r>
            <a:r>
              <a:rPr lang="ja-JP" altLang="en-US" dirty="0"/>
              <a:t>　先輩社員との懇談会や実際の現場をご見学頂けます。　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持参物</a:t>
            </a:r>
            <a:r>
              <a:rPr lang="en-US" altLang="ja-JP" dirty="0"/>
              <a:t>】 </a:t>
            </a:r>
            <a:r>
              <a:rPr lang="ja-JP" altLang="en-US" dirty="0"/>
              <a:t>筆記用具</a:t>
            </a:r>
            <a:endParaRPr lang="en-US" altLang="ja-JP" dirty="0"/>
          </a:p>
          <a:p>
            <a:r>
              <a:rPr lang="ja-JP" altLang="en-US" b="1" u="sng" dirty="0"/>
              <a:t>昼食はこちらでご用意いたします！</a:t>
            </a:r>
            <a:endParaRPr lang="en-US" altLang="ja-JP" b="1" u="sng" dirty="0"/>
          </a:p>
        </p:txBody>
      </p:sp>
      <p:sp>
        <p:nvSpPr>
          <p:cNvPr id="3" name="正方形/長方形 2"/>
          <p:cNvSpPr/>
          <p:nvPr/>
        </p:nvSpPr>
        <p:spPr>
          <a:xfrm>
            <a:off x="408410" y="2876921"/>
            <a:ext cx="6096000" cy="32932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600" dirty="0">
                <a:latin typeface="+mn-ea"/>
              </a:rPr>
              <a:t>    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24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dirty="0"/>
              <a:t>　　　　　　　　　   　</a:t>
            </a:r>
            <a:r>
              <a:rPr lang="en-US" altLang="ja-JP" sz="1600" dirty="0"/>
              <a:t>※</a:t>
            </a:r>
            <a:r>
              <a:rPr lang="ja-JP" altLang="en-US" sz="1600" dirty="0"/>
              <a:t>当日の受付は</a:t>
            </a:r>
            <a:r>
              <a:rPr lang="en-US" altLang="ja-JP" sz="1600" dirty="0"/>
              <a:t>9</a:t>
            </a:r>
            <a:r>
              <a:rPr lang="ja-JP" altLang="en-US" sz="1600" dirty="0"/>
              <a:t>：</a:t>
            </a:r>
            <a:r>
              <a:rPr lang="en-US" altLang="ja-JP" sz="1600" dirty="0"/>
              <a:t>30</a:t>
            </a:r>
            <a:r>
              <a:rPr lang="ja-JP" altLang="en-US" sz="1600" dirty="0"/>
              <a:t>より行います。</a:t>
            </a:r>
            <a:endParaRPr lang="en-US" altLang="ja-JP" sz="1600" dirty="0"/>
          </a:p>
          <a:p>
            <a:r>
              <a:rPr lang="en-US" altLang="ja-JP" sz="1600" dirty="0"/>
              <a:t>     【</a:t>
            </a:r>
            <a:r>
              <a:rPr lang="ja-JP" altLang="en-US" sz="1600" dirty="0"/>
              <a:t>会　場</a:t>
            </a:r>
            <a:r>
              <a:rPr lang="en-US" altLang="ja-JP" sz="1600" dirty="0"/>
              <a:t>】</a:t>
            </a:r>
            <a:r>
              <a:rPr lang="ja-JP" altLang="en-US" sz="1600" dirty="0"/>
              <a:t>　本社（受付は本社１Ｆ管理本部）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     〒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内　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先輩社員との懇談会や実際の職場をご見学頂けます。　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 </a:t>
            </a:r>
            <a:r>
              <a:rPr lang="ja-JP" altLang="en-US" sz="1600" dirty="0"/>
              <a:t>筆記用具　　</a:t>
            </a:r>
            <a:r>
              <a:rPr lang="en-US" altLang="ja-JP" sz="1600" b="1" dirty="0"/>
              <a:t>※</a:t>
            </a:r>
            <a:r>
              <a:rPr lang="ja-JP" altLang="en-US" sz="1600" b="1" dirty="0"/>
              <a:t>昼食はこちらでご用意いたします！</a:t>
            </a:r>
            <a:endParaRPr lang="en-US" altLang="ja-JP" sz="1600" b="1" dirty="0"/>
          </a:p>
          <a:p>
            <a:r>
              <a:rPr lang="en-US" altLang="ja-JP" sz="1600" b="1" dirty="0"/>
              <a:t>             </a:t>
            </a:r>
            <a:r>
              <a:rPr lang="ja-JP" altLang="en-US" sz="1600" b="1" dirty="0"/>
              <a:t>　　</a:t>
            </a:r>
            <a:endParaRPr lang="en-US" altLang="ja-JP" sz="1600" b="1" dirty="0"/>
          </a:p>
          <a:p>
            <a:r>
              <a:rPr lang="en-US" altLang="ja-JP" sz="1600" b="1" dirty="0"/>
              <a:t>      </a:t>
            </a:r>
            <a:r>
              <a:rPr lang="ja-JP" altLang="en-US" sz="1600" b="1" dirty="0"/>
              <a:t>　　お申込みは、管理本部 高橋まで電話もしくはメールにて</a:t>
            </a:r>
            <a:endParaRPr lang="en-US" altLang="ja-JP" sz="1600" b="1" dirty="0"/>
          </a:p>
          <a:p>
            <a:r>
              <a:rPr lang="ja-JP" altLang="en-US" sz="1600" b="1" dirty="0"/>
              <a:t>　　　　お願いします。</a:t>
            </a:r>
            <a:endParaRPr lang="en-US" altLang="ja-JP" sz="1600" b="1" dirty="0"/>
          </a:p>
          <a:p>
            <a:r>
              <a:rPr lang="ja-JP" altLang="en-US" sz="1600" b="1" dirty="0"/>
              <a:t>　　　　</a:t>
            </a:r>
            <a:r>
              <a:rPr lang="en-US" altLang="ja-JP" sz="1600" b="1" dirty="0"/>
              <a:t>TEL</a:t>
            </a:r>
            <a:r>
              <a:rPr lang="ja-JP" altLang="en-US" sz="1600" b="1" dirty="0"/>
              <a:t> </a:t>
            </a:r>
            <a:r>
              <a:rPr lang="en-US" altLang="ja-JP" sz="1600" b="1" dirty="0"/>
              <a:t>: </a:t>
            </a:r>
            <a:r>
              <a:rPr lang="ja-JP" altLang="en-US" sz="1600" b="1" dirty="0"/>
              <a:t> </a:t>
            </a:r>
            <a:r>
              <a:rPr lang="en-US" altLang="ja-JP" sz="1600" b="1" dirty="0"/>
              <a:t>0276-48-1511</a:t>
            </a:r>
            <a:r>
              <a:rPr lang="ja-JP" altLang="en-US" sz="1600" b="1" dirty="0"/>
              <a:t>　</a:t>
            </a:r>
            <a:endParaRPr lang="en-US" altLang="ja-JP" sz="1600" b="1" dirty="0"/>
          </a:p>
          <a:p>
            <a:r>
              <a:rPr lang="en-US" altLang="ja-JP" sz="1600" b="1" dirty="0"/>
              <a:t>            Email : </a:t>
            </a:r>
            <a:r>
              <a:rPr lang="en-US" altLang="ja-JP" sz="1600" b="1" dirty="0">
                <a:hlinkClick r:id="rId3"/>
              </a:rPr>
              <a:t>kazumi@ishikawa-inc.co.jp</a:t>
            </a:r>
            <a:endParaRPr lang="en-US" altLang="ja-JP" sz="1600" b="1" dirty="0"/>
          </a:p>
          <a:p>
            <a:endParaRPr lang="en-US" altLang="ja-JP" sz="1600" b="1" dirty="0"/>
          </a:p>
          <a:p>
            <a:r>
              <a:rPr lang="ja-JP" altLang="en-US" sz="1600" b="1" dirty="0"/>
              <a:t>　　　</a:t>
            </a:r>
            <a:endParaRPr lang="en-US" altLang="ja-JP" sz="1600" b="1" dirty="0"/>
          </a:p>
        </p:txBody>
      </p:sp>
      <p:sp>
        <p:nvSpPr>
          <p:cNvPr id="11" name="正方形/長方形 10"/>
          <p:cNvSpPr/>
          <p:nvPr/>
        </p:nvSpPr>
        <p:spPr>
          <a:xfrm>
            <a:off x="197709" y="2415256"/>
            <a:ext cx="5931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ln w="0"/>
              </a:rPr>
              <a:t>◇石川建設株式会社　インターンシップ◇</a:t>
            </a:r>
          </a:p>
        </p:txBody>
      </p:sp>
      <p:pic>
        <p:nvPicPr>
          <p:cNvPr id="12" name="Picture 6" descr="石川建設株式会社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10" y="6064480"/>
            <a:ext cx="2656702" cy="61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高橋和美\Desktop\uematusann001加工後データ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665" y="1003133"/>
            <a:ext cx="8688878" cy="4919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メモ 18"/>
          <p:cNvSpPr/>
          <p:nvPr/>
        </p:nvSpPr>
        <p:spPr>
          <a:xfrm>
            <a:off x="1654" y="1006623"/>
            <a:ext cx="6460927" cy="4903381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latin typeface="+mn-ea"/>
              </a:rPr>
              <a:t>【</a:t>
            </a:r>
            <a:r>
              <a:rPr lang="ja-JP" altLang="en-US" dirty="0">
                <a:latin typeface="+mn-ea"/>
              </a:rPr>
              <a:t>開催日時</a:t>
            </a:r>
            <a:r>
              <a:rPr lang="en-US" altLang="ja-JP" dirty="0">
                <a:latin typeface="+mn-ea"/>
              </a:rPr>
              <a:t>】  </a:t>
            </a:r>
            <a:r>
              <a:rPr lang="ja-JP" altLang="en-US" b="1" dirty="0">
                <a:latin typeface="+mn-ea"/>
              </a:rPr>
              <a:t>①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</a:t>
            </a:r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dirty="0"/>
              <a:t>　　　　　　　　　　</a:t>
            </a:r>
            <a:r>
              <a:rPr lang="en-US" altLang="ja-JP" dirty="0"/>
              <a:t>※</a:t>
            </a:r>
            <a:r>
              <a:rPr lang="ja-JP" altLang="en-US" dirty="0"/>
              <a:t>いずれも当日の受付は</a:t>
            </a:r>
            <a:r>
              <a:rPr lang="en-US" altLang="ja-JP" dirty="0"/>
              <a:t>9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より行います。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会　場</a:t>
            </a:r>
            <a:r>
              <a:rPr lang="en-US" altLang="ja-JP" dirty="0"/>
              <a:t>】</a:t>
            </a:r>
            <a:r>
              <a:rPr lang="ja-JP" altLang="en-US" dirty="0"/>
              <a:t>　本社（受付は１Ｆ管理本部）</a:t>
            </a:r>
            <a:endParaRPr lang="en-US" altLang="ja-JP" dirty="0"/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/>
              <a:t>【</a:t>
            </a:r>
            <a:r>
              <a:rPr lang="ja-JP" altLang="en-US" dirty="0"/>
              <a:t>内　容</a:t>
            </a:r>
            <a:r>
              <a:rPr lang="en-US" altLang="ja-JP" dirty="0"/>
              <a:t>】</a:t>
            </a:r>
            <a:r>
              <a:rPr lang="ja-JP" altLang="en-US" dirty="0"/>
              <a:t>　先輩社員との懇談会や実際の現場をご見学頂けます。　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持参物</a:t>
            </a:r>
            <a:r>
              <a:rPr lang="en-US" altLang="ja-JP" dirty="0"/>
              <a:t>】 </a:t>
            </a:r>
            <a:r>
              <a:rPr lang="ja-JP" altLang="en-US" dirty="0"/>
              <a:t>筆記用具</a:t>
            </a:r>
            <a:endParaRPr lang="en-US" altLang="ja-JP" dirty="0"/>
          </a:p>
          <a:p>
            <a:r>
              <a:rPr lang="ja-JP" altLang="en-US" b="1" u="sng" dirty="0"/>
              <a:t>昼食はこちらでご用意いたします！</a:t>
            </a:r>
            <a:endParaRPr lang="en-US" altLang="ja-JP" b="1" u="sng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0932" y="1055052"/>
            <a:ext cx="70144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600" b="1" dirty="0"/>
          </a:p>
          <a:p>
            <a:r>
              <a:rPr lang="ja-JP" altLang="en-US" sz="1600" b="1" dirty="0"/>
              <a:t>下記日程にて、インターンシップを予定しております。</a:t>
            </a:r>
            <a:endParaRPr lang="en-US" altLang="ja-JP" sz="1600" b="1" dirty="0"/>
          </a:p>
          <a:p>
            <a:r>
              <a:rPr lang="ja-JP" altLang="en-US" sz="1600" b="1" dirty="0"/>
              <a:t>「詳しく話を聞いてみたい！」「実際の職場を体験したい！」という方は</a:t>
            </a:r>
            <a:endParaRPr lang="en-US" altLang="ja-JP" sz="1600" b="1" dirty="0"/>
          </a:p>
          <a:p>
            <a:r>
              <a:rPr lang="ja-JP" altLang="en-US" sz="1600" b="1" dirty="0"/>
              <a:t>是非インターンシップへご参加下さい。</a:t>
            </a:r>
            <a:endParaRPr lang="en-US" altLang="ja-JP" sz="1600" b="1" dirty="0"/>
          </a:p>
          <a:p>
            <a:endParaRPr kumimoji="1" lang="en-US" altLang="ja-JP" sz="1600" dirty="0">
              <a:solidFill>
                <a:srgbClr val="FF000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00719" y="2161224"/>
            <a:ext cx="5931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ln w="0"/>
                <a:solidFill>
                  <a:srgbClr val="FF0000"/>
                </a:solidFill>
              </a:rPr>
              <a:t>◇石川建設株式会社　インターンシップ◇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454665" y="2507588"/>
            <a:ext cx="6096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600" dirty="0">
                <a:latin typeface="+mn-ea"/>
              </a:rPr>
              <a:t>   </a:t>
            </a:r>
          </a:p>
          <a:p>
            <a:r>
              <a:rPr lang="ja-JP" altLang="en-US" sz="1600" dirty="0">
                <a:latin typeface="+mn-ea"/>
              </a:rPr>
              <a:t>　 </a:t>
            </a:r>
            <a:r>
              <a:rPr lang="en-US" altLang="ja-JP" sz="1600" dirty="0">
                <a:latin typeface="+mn-ea"/>
              </a:rPr>
              <a:t> 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ja-JP" altLang="en-US" sz="1600" b="1" dirty="0">
                <a:latin typeface="+mn-ea"/>
              </a:rPr>
              <a:t>①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          </a:t>
            </a:r>
            <a:r>
              <a:rPr lang="ja-JP" altLang="en-US" sz="1600" b="1" dirty="0">
                <a:latin typeface="+mn-ea"/>
              </a:rPr>
              <a:t>②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6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dirty="0"/>
              <a:t>　　　　　　　　　   　</a:t>
            </a:r>
            <a:r>
              <a:rPr lang="en-US" altLang="ja-JP" sz="1600" dirty="0"/>
              <a:t>※</a:t>
            </a:r>
            <a:r>
              <a:rPr lang="ja-JP" altLang="en-US" sz="1600" dirty="0"/>
              <a:t>いずれも当日の受付は</a:t>
            </a:r>
            <a:r>
              <a:rPr lang="en-US" altLang="ja-JP" sz="1600" dirty="0"/>
              <a:t>9</a:t>
            </a:r>
            <a:r>
              <a:rPr lang="ja-JP" altLang="en-US" sz="1600" dirty="0"/>
              <a:t>：</a:t>
            </a:r>
            <a:r>
              <a:rPr lang="en-US" altLang="ja-JP" sz="1600" dirty="0"/>
              <a:t>30</a:t>
            </a:r>
            <a:r>
              <a:rPr lang="ja-JP" altLang="en-US" sz="1600" dirty="0"/>
              <a:t>より行います。</a:t>
            </a:r>
            <a:endParaRPr lang="en-US" altLang="ja-JP" sz="1600" dirty="0"/>
          </a:p>
          <a:p>
            <a:r>
              <a:rPr lang="en-US" altLang="ja-JP" sz="1600" dirty="0"/>
              <a:t>     </a:t>
            </a:r>
          </a:p>
          <a:p>
            <a:r>
              <a:rPr lang="ja-JP" altLang="en-US" sz="1600" dirty="0"/>
              <a:t>　　</a:t>
            </a:r>
            <a:r>
              <a:rPr lang="en-US" altLang="ja-JP" sz="1600" dirty="0"/>
              <a:t>【</a:t>
            </a:r>
            <a:r>
              <a:rPr lang="ja-JP" altLang="en-US" sz="1600" dirty="0"/>
              <a:t>会　場</a:t>
            </a:r>
            <a:r>
              <a:rPr lang="en-US" altLang="ja-JP" sz="1600" dirty="0"/>
              <a:t>】</a:t>
            </a:r>
            <a:r>
              <a:rPr lang="ja-JP" altLang="en-US" sz="1600" dirty="0"/>
              <a:t>　本社（受付は本社１Ｆ管理本部）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     〒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      </a:t>
            </a:r>
          </a:p>
          <a:p>
            <a:r>
              <a:rPr lang="ja-JP" altLang="en-US" sz="1600" dirty="0"/>
              <a:t>　　</a:t>
            </a:r>
            <a:r>
              <a:rPr lang="en-US" altLang="ja-JP" sz="1600" dirty="0"/>
              <a:t>【</a:t>
            </a:r>
            <a:r>
              <a:rPr lang="ja-JP" altLang="en-US" sz="1600" dirty="0"/>
              <a:t>内　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先輩社員との懇談会や実際の職場をご見学頂けます。　</a:t>
            </a:r>
            <a:endParaRPr lang="en-US" altLang="ja-JP" sz="1600" dirty="0"/>
          </a:p>
          <a:p>
            <a:r>
              <a:rPr lang="en-US" altLang="ja-JP" sz="1600" dirty="0"/>
              <a:t>      </a:t>
            </a:r>
          </a:p>
          <a:p>
            <a:r>
              <a:rPr lang="ja-JP" altLang="en-US" sz="1600" dirty="0"/>
              <a:t>　　</a:t>
            </a:r>
            <a:r>
              <a:rPr lang="en-US" altLang="ja-JP" sz="1600" dirty="0"/>
              <a:t>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 </a:t>
            </a:r>
            <a:r>
              <a:rPr lang="ja-JP" altLang="en-US" sz="1600" dirty="0"/>
              <a:t>筆記用具　</a:t>
            </a:r>
            <a:endParaRPr lang="en-US" altLang="ja-JP" sz="1600" dirty="0"/>
          </a:p>
          <a:p>
            <a:r>
              <a:rPr lang="ja-JP" altLang="en-US" sz="1600" dirty="0"/>
              <a:t>　　　　　　</a:t>
            </a:r>
            <a:r>
              <a:rPr lang="en-US" altLang="ja-JP" sz="1600" b="1" dirty="0"/>
              <a:t>※</a:t>
            </a:r>
            <a:r>
              <a:rPr lang="ja-JP" altLang="en-US" sz="1600" b="1" dirty="0"/>
              <a:t>昼食はこちらでご用意いたします！</a:t>
            </a:r>
            <a:endParaRPr lang="en-US" altLang="ja-JP" sz="1600" b="1" dirty="0"/>
          </a:p>
          <a:p>
            <a:r>
              <a:rPr lang="en-US" altLang="ja-JP" sz="1600" b="1" dirty="0"/>
              <a:t>             </a:t>
            </a:r>
            <a:r>
              <a:rPr lang="ja-JP" altLang="en-US" sz="1600" b="1" dirty="0"/>
              <a:t>　　</a:t>
            </a:r>
            <a:endParaRPr lang="en-US" altLang="ja-JP" sz="1600" b="1" dirty="0"/>
          </a:p>
          <a:p>
            <a:r>
              <a:rPr lang="en-US" altLang="ja-JP" sz="1600" b="1" dirty="0"/>
              <a:t>      </a:t>
            </a:r>
          </a:p>
          <a:p>
            <a:endParaRPr lang="en-US" altLang="ja-JP" sz="1600" b="1" dirty="0">
              <a:solidFill>
                <a:srgbClr val="FF0000"/>
              </a:solidFill>
            </a:endParaRPr>
          </a:p>
          <a:p>
            <a:r>
              <a:rPr lang="ja-JP" altLang="en-US" sz="1600" b="1" dirty="0"/>
              <a:t>　　　</a:t>
            </a:r>
            <a:endParaRPr lang="en-US" altLang="ja-JP" sz="1600" b="1" dirty="0"/>
          </a:p>
        </p:txBody>
      </p:sp>
      <p:sp>
        <p:nvSpPr>
          <p:cNvPr id="20" name="正方形/長方形 19"/>
          <p:cNvSpPr/>
          <p:nvPr/>
        </p:nvSpPr>
        <p:spPr>
          <a:xfrm>
            <a:off x="3010451" y="5903893"/>
            <a:ext cx="28713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/>
              <a:t>〒</a:t>
            </a:r>
            <a:r>
              <a:rPr lang="en-US" altLang="ja-JP" sz="1400" dirty="0"/>
              <a:t>373-0853</a:t>
            </a:r>
          </a:p>
          <a:p>
            <a:r>
              <a:rPr lang="ja-JP" altLang="en-US" sz="1400" dirty="0"/>
              <a:t>群馬県太田市浜町</a:t>
            </a:r>
            <a:r>
              <a:rPr lang="en-US" altLang="ja-JP" sz="1400" dirty="0"/>
              <a:t>10</a:t>
            </a:r>
            <a:r>
              <a:rPr lang="ja-JP" altLang="en-US" sz="1400" dirty="0"/>
              <a:t>番</a:t>
            </a:r>
            <a:r>
              <a:rPr lang="en-US" altLang="ja-JP" sz="1400" dirty="0"/>
              <a:t>33</a:t>
            </a:r>
            <a:r>
              <a:rPr lang="ja-JP" altLang="en-US" sz="1400" dirty="0"/>
              <a:t>号</a:t>
            </a:r>
            <a:endParaRPr lang="en-US" altLang="ja-JP" sz="1400" dirty="0"/>
          </a:p>
          <a:p>
            <a:r>
              <a:rPr lang="en-US" altLang="ja-JP" sz="1400" dirty="0">
                <a:hlinkClick r:id="rId7"/>
              </a:rPr>
              <a:t>TEL:0276-48-1511</a:t>
            </a:r>
            <a:r>
              <a:rPr lang="ja-JP" altLang="en-US" sz="1400" dirty="0"/>
              <a:t>  </a:t>
            </a:r>
            <a:r>
              <a:rPr lang="en-US" altLang="ja-JP" sz="1400" dirty="0"/>
              <a:t>(</a:t>
            </a:r>
            <a:r>
              <a:rPr lang="ja-JP" altLang="en-US" sz="1400" dirty="0"/>
              <a:t>管理本部</a:t>
            </a:r>
            <a:r>
              <a:rPr lang="en-US" altLang="ja-JP" sz="1400" dirty="0"/>
              <a:t>:</a:t>
            </a:r>
            <a:r>
              <a:rPr lang="ja-JP" altLang="en-US" sz="1400" dirty="0"/>
              <a:t>高橋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http://www.ishikawa-inc.co.jp/</a:t>
            </a:r>
            <a:endParaRPr lang="ja-JP" altLang="en-US" sz="1400" dirty="0"/>
          </a:p>
        </p:txBody>
      </p:sp>
      <p:pic>
        <p:nvPicPr>
          <p:cNvPr id="5" name="Picture 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8307" y="5940201"/>
            <a:ext cx="1614701" cy="61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高橋和美\Desktop\マイナビインターンシップ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010" y="5923075"/>
            <a:ext cx="958402" cy="93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「リクナビ2021 ...」の画像検索結果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4605" y="5960806"/>
            <a:ext cx="1504950" cy="823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高橋和美\Desktop\リクナビインターンシップ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9555" y="5903893"/>
            <a:ext cx="971549" cy="95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7CA1ABD-F593-4664-AF27-1092C9D797D9}"/>
              </a:ext>
            </a:extLst>
          </p:cNvPr>
          <p:cNvSpPr/>
          <p:nvPr/>
        </p:nvSpPr>
        <p:spPr>
          <a:xfrm>
            <a:off x="0" y="0"/>
            <a:ext cx="12192000" cy="6871071"/>
          </a:xfrm>
          <a:prstGeom prst="rect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611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" y="1023245"/>
            <a:ext cx="12192000" cy="482599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316009" y="544959"/>
            <a:ext cx="7563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学生のみなさまへ</a:t>
            </a:r>
          </a:p>
        </p:txBody>
      </p:sp>
      <p:pic>
        <p:nvPicPr>
          <p:cNvPr id="1030" name="Picture 6" descr="石川建設株式会社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09" y="6042581"/>
            <a:ext cx="3082965" cy="61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300719" y="1353981"/>
            <a:ext cx="774857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b="1" dirty="0"/>
          </a:p>
          <a:p>
            <a:endParaRPr kumimoji="1" lang="en-US" altLang="ja-JP" sz="1600" dirty="0"/>
          </a:p>
        </p:txBody>
      </p:sp>
      <p:sp>
        <p:nvSpPr>
          <p:cNvPr id="3" name="メモ 2"/>
          <p:cNvSpPr/>
          <p:nvPr/>
        </p:nvSpPr>
        <p:spPr>
          <a:xfrm>
            <a:off x="197709" y="1468289"/>
            <a:ext cx="6820930" cy="3968685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84056" y="2158971"/>
            <a:ext cx="903219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+mn-ea"/>
              </a:rPr>
              <a:t>【</a:t>
            </a:r>
            <a:r>
              <a:rPr lang="ja-JP" altLang="en-US" dirty="0">
                <a:latin typeface="+mn-ea"/>
              </a:rPr>
              <a:t>開催日時</a:t>
            </a:r>
            <a:r>
              <a:rPr lang="en-US" altLang="ja-JP" dirty="0">
                <a:latin typeface="+mn-ea"/>
              </a:rPr>
              <a:t>】  </a:t>
            </a:r>
            <a:r>
              <a:rPr lang="ja-JP" altLang="en-US" b="1" dirty="0">
                <a:latin typeface="+mn-ea"/>
              </a:rPr>
              <a:t>①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dirty="0"/>
              <a:t>　　　　　　　　　　</a:t>
            </a:r>
            <a:r>
              <a:rPr lang="en-US" altLang="ja-JP" dirty="0"/>
              <a:t>※</a:t>
            </a:r>
            <a:r>
              <a:rPr lang="ja-JP" altLang="en-US" dirty="0"/>
              <a:t>いずれも当日の受付は</a:t>
            </a:r>
            <a:r>
              <a:rPr lang="en-US" altLang="ja-JP" dirty="0"/>
              <a:t>9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より行います。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会　場</a:t>
            </a:r>
            <a:r>
              <a:rPr lang="en-US" altLang="ja-JP" dirty="0"/>
              <a:t>】</a:t>
            </a:r>
            <a:r>
              <a:rPr lang="ja-JP" altLang="en-US" dirty="0"/>
              <a:t>　本社（受付は１Ｆ管理本部）</a:t>
            </a:r>
            <a:endParaRPr lang="en-US" altLang="ja-JP" dirty="0"/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/>
              <a:t>【</a:t>
            </a:r>
            <a:r>
              <a:rPr lang="ja-JP" altLang="en-US" dirty="0"/>
              <a:t>内　容</a:t>
            </a:r>
            <a:r>
              <a:rPr lang="en-US" altLang="ja-JP" dirty="0"/>
              <a:t>】</a:t>
            </a:r>
            <a:r>
              <a:rPr lang="ja-JP" altLang="en-US" dirty="0"/>
              <a:t>　先輩社員との懇談会や実際の現場をご見学頂けます。　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持参物</a:t>
            </a:r>
            <a:r>
              <a:rPr lang="en-US" altLang="ja-JP" dirty="0"/>
              <a:t>】 </a:t>
            </a:r>
            <a:r>
              <a:rPr lang="ja-JP" altLang="en-US" dirty="0"/>
              <a:t>筆記用具</a:t>
            </a:r>
            <a:endParaRPr lang="en-US" altLang="ja-JP" dirty="0"/>
          </a:p>
          <a:p>
            <a:r>
              <a:rPr lang="en-US" altLang="ja-JP" b="1" u="sng" dirty="0"/>
              <a:t>※</a:t>
            </a:r>
            <a:r>
              <a:rPr lang="ja-JP" altLang="en-US" b="1" u="sng" dirty="0"/>
              <a:t>昼食はこちらでご用意いたします！</a:t>
            </a:r>
            <a:endParaRPr lang="en-US" altLang="ja-JP" b="1" u="sng" dirty="0"/>
          </a:p>
          <a:p>
            <a:endParaRPr lang="ja-JP" altLang="en-US" dirty="0"/>
          </a:p>
          <a:p>
            <a:r>
              <a:rPr lang="ja-JP" altLang="en-US" sz="1600" dirty="0"/>
              <a:t> </a:t>
            </a:r>
          </a:p>
          <a:p>
            <a:r>
              <a:rPr kumimoji="1" lang="ja-JP" altLang="en-US" sz="1600" dirty="0"/>
              <a:t>　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430902" y="1661757"/>
            <a:ext cx="607693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0"/>
              </a:rPr>
              <a:t>◇石川建設株式会社　会社説明会◇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30997" y="5873824"/>
            <a:ext cx="3248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〒</a:t>
            </a:r>
            <a:r>
              <a:rPr lang="en-US" altLang="ja-JP" sz="1400" dirty="0"/>
              <a:t>373-0853</a:t>
            </a:r>
          </a:p>
          <a:p>
            <a:r>
              <a:rPr lang="ja-JP" altLang="en-US" sz="1400" dirty="0"/>
              <a:t>群馬県太田市浜町</a:t>
            </a:r>
            <a:r>
              <a:rPr lang="en-US" altLang="ja-JP" sz="1400" dirty="0"/>
              <a:t>10</a:t>
            </a:r>
            <a:r>
              <a:rPr lang="ja-JP" altLang="en-US" sz="1400" dirty="0"/>
              <a:t>番</a:t>
            </a:r>
            <a:r>
              <a:rPr lang="en-US" altLang="ja-JP" sz="1400" dirty="0"/>
              <a:t>33</a:t>
            </a:r>
            <a:r>
              <a:rPr lang="ja-JP" altLang="en-US" sz="1400" dirty="0"/>
              <a:t>号</a:t>
            </a:r>
            <a:endParaRPr lang="en-US" altLang="ja-JP" sz="1400" dirty="0"/>
          </a:p>
          <a:p>
            <a:r>
              <a:rPr lang="en-US" altLang="ja-JP" sz="1400" dirty="0">
                <a:hlinkClick r:id="rId5"/>
              </a:rPr>
              <a:t>TEL:</a:t>
            </a:r>
            <a:r>
              <a:rPr kumimoji="1" lang="en-US" altLang="ja-JP" sz="1400" dirty="0">
                <a:hlinkClick r:id="rId5"/>
              </a:rPr>
              <a:t>0276</a:t>
            </a:r>
            <a:r>
              <a:rPr lang="en-US" altLang="ja-JP" sz="1400" dirty="0">
                <a:hlinkClick r:id="rId5"/>
              </a:rPr>
              <a:t>-</a:t>
            </a:r>
            <a:r>
              <a:rPr kumimoji="1" lang="en-US" altLang="ja-JP" sz="1400" dirty="0">
                <a:hlinkClick r:id="rId5"/>
              </a:rPr>
              <a:t>48-1511</a:t>
            </a:r>
            <a:r>
              <a:rPr lang="ja-JP" altLang="en-US" sz="1400" dirty="0"/>
              <a:t>  </a:t>
            </a:r>
            <a:r>
              <a:rPr kumimoji="1" lang="en-US" altLang="ja-JP" sz="1400" dirty="0"/>
              <a:t>(</a:t>
            </a:r>
            <a:r>
              <a:rPr lang="ja-JP" altLang="en-US" sz="1400" dirty="0"/>
              <a:t>管理本部</a:t>
            </a:r>
            <a:r>
              <a:rPr lang="en-US" altLang="ja-JP" sz="1400" dirty="0"/>
              <a:t>:</a:t>
            </a:r>
            <a:r>
              <a:rPr lang="ja-JP" altLang="en-US" sz="1400" dirty="0"/>
              <a:t>高橋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http://www.ishikawa-inc.co.jp/</a:t>
            </a:r>
            <a:endParaRPr kumimoji="1" lang="ja-JP" altLang="en-US" sz="1400" dirty="0"/>
          </a:p>
        </p:txBody>
      </p:sp>
      <p:pic>
        <p:nvPicPr>
          <p:cNvPr id="1026" name="Picture 2" descr="C:\Users\高橋和美\AppData\Local\Microsoft\Windows\Temporary Internet Files\Content.Outlook\B9XDR6EB\石川建設様QRコード (2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806" y="6042581"/>
            <a:ext cx="688249" cy="68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高橋和美\Desktop\マイナビ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6181" y="6068108"/>
            <a:ext cx="576305" cy="682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8493" y="6033981"/>
            <a:ext cx="1957688" cy="681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441" y="5907882"/>
            <a:ext cx="2125363" cy="885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4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" y="1094570"/>
            <a:ext cx="12192000" cy="482599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316009" y="544959"/>
            <a:ext cx="7563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学生のみなさまへ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978071" y="5893971"/>
            <a:ext cx="5743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こちらより</a:t>
            </a:r>
            <a:r>
              <a:rPr lang="ja-JP" altLang="en-US" sz="1600" b="1" dirty="0"/>
              <a:t>エントリーして下さい</a:t>
            </a:r>
            <a:r>
              <a:rPr lang="ja-JP" altLang="en-US" b="1" dirty="0"/>
              <a:t>！</a:t>
            </a:r>
            <a:endParaRPr kumimoji="1" lang="ja-JP" altLang="en-US" b="1" dirty="0"/>
          </a:p>
        </p:txBody>
      </p:sp>
      <p:pic>
        <p:nvPicPr>
          <p:cNvPr id="1030" name="Picture 6" descr="石川建設株式会社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6" y="6055185"/>
            <a:ext cx="3082965" cy="61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300719" y="1353981"/>
            <a:ext cx="70144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本日は、当社ブースにお越しいただきまして、ありがとうございました</a:t>
            </a:r>
            <a:r>
              <a:rPr kumimoji="1" lang="ja-JP" altLang="en-US" sz="1600" b="1" dirty="0"/>
              <a:t>。</a:t>
            </a:r>
            <a:endParaRPr kumimoji="1" lang="en-US" altLang="ja-JP" sz="1600" b="1" dirty="0"/>
          </a:p>
          <a:p>
            <a:r>
              <a:rPr lang="ja-JP" altLang="en-US" sz="1600" b="1" dirty="0"/>
              <a:t>下記日程にて、会社説明会を予定しております。</a:t>
            </a:r>
            <a:endParaRPr lang="en-US" altLang="ja-JP" sz="1600" b="1" dirty="0"/>
          </a:p>
          <a:p>
            <a:r>
              <a:rPr lang="ja-JP" altLang="en-US" sz="1600" b="1" dirty="0"/>
              <a:t>「もう少し詳しく聞いてみたい！」「先輩社員と直接あって話したい！」という方は、是非ご参加下さい。先輩社員も登場しますよ！</a:t>
            </a:r>
            <a:endParaRPr kumimoji="1" lang="en-US" altLang="ja-JP" sz="1600" b="1" dirty="0"/>
          </a:p>
          <a:p>
            <a:endParaRPr kumimoji="1" lang="en-US" altLang="ja-JP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1003" y="3463105"/>
            <a:ext cx="86292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  <a:endParaRPr lang="en-US" altLang="ja-JP" sz="1600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会場</a:t>
            </a:r>
            <a:r>
              <a:rPr lang="en-US" altLang="ja-JP" sz="1600" dirty="0"/>
              <a:t>】</a:t>
            </a:r>
            <a:r>
              <a:rPr lang="ja-JP" altLang="en-US" sz="1600" dirty="0"/>
              <a:t>　　 本社（受付は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本社１</a:t>
            </a:r>
            <a:r>
              <a:rPr lang="en-US" altLang="ja-JP" sz="1600" dirty="0">
                <a:latin typeface="ＭＳ Ｐゴシック" panose="020B0600070205080204" pitchFamily="50" charset="-128"/>
              </a:rPr>
              <a:t>F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〒</a:t>
            </a:r>
            <a:r>
              <a:rPr lang="en-US" altLang="zh-CN" sz="1600" dirty="0">
                <a:ea typeface="ＭＳ Ｐゴシック" panose="020B0600070205080204" pitchFamily="50" charset="-128"/>
              </a:rPr>
              <a:t>373-0853</a:t>
            </a:r>
            <a:r>
              <a:rPr lang="en-US" altLang="zh-CN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群馬県太田市浜町</a:t>
            </a:r>
            <a:r>
              <a:rPr lang="en-US" altLang="zh-CN" sz="1600" dirty="0">
                <a:ea typeface="ＭＳ Ｐゴシック" panose="020B0600070205080204" pitchFamily="50" charset="-128"/>
              </a:rPr>
              <a:t>10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zh-CN" sz="1600" dirty="0">
                <a:ea typeface="ＭＳ Ｐゴシック" panose="020B0600070205080204" pitchFamily="50" charset="-128"/>
              </a:rPr>
              <a:t>33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内容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先輩社員との座談会や実際の職場をご見学頂けます。 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</a:t>
            </a:r>
            <a:r>
              <a:rPr lang="ja-JP" altLang="en-US" sz="1600" dirty="0"/>
              <a:t>　　筆記用具</a:t>
            </a:r>
            <a:endParaRPr lang="en-US" altLang="ja-JP" sz="1600" dirty="0"/>
          </a:p>
          <a:p>
            <a:r>
              <a:rPr lang="en-US" altLang="ja-JP" sz="1600" dirty="0"/>
              <a:t>※</a:t>
            </a:r>
            <a:r>
              <a:rPr lang="ja-JP" altLang="en-US" sz="1600" dirty="0"/>
              <a:t>昼食はこちらでご用意いたします！ </a:t>
            </a:r>
          </a:p>
          <a:p>
            <a:r>
              <a:rPr lang="ja-JP" altLang="en-US" sz="1600" dirty="0"/>
              <a:t> </a:t>
            </a:r>
          </a:p>
          <a:p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540776" y="2868560"/>
            <a:ext cx="592377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0"/>
              </a:rPr>
              <a:t>◇</a:t>
            </a:r>
            <a:r>
              <a:rPr lang="ja-JP" altLang="en-US" sz="2400" b="1" dirty="0">
                <a:ln w="0"/>
              </a:rPr>
              <a:t>石川建設株式会社　インターンシップ</a:t>
            </a:r>
            <a:r>
              <a:rPr lang="ja-JP" altLang="en-US" sz="2800" b="1" dirty="0">
                <a:ln w="0"/>
              </a:rPr>
              <a:t>◇</a:t>
            </a:r>
          </a:p>
          <a:p>
            <a:pPr algn="ctr"/>
            <a:endParaRPr lang="ja-JP" altLang="en-US" sz="280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186741" y="5920569"/>
            <a:ext cx="3248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〒</a:t>
            </a:r>
            <a:r>
              <a:rPr lang="en-US" altLang="ja-JP" sz="1400" dirty="0"/>
              <a:t>373-0853</a:t>
            </a:r>
          </a:p>
          <a:p>
            <a:r>
              <a:rPr lang="ja-JP" altLang="en-US" sz="1400" dirty="0"/>
              <a:t>群馬県太田市浜町</a:t>
            </a:r>
            <a:r>
              <a:rPr lang="en-US" altLang="ja-JP" sz="1400" dirty="0"/>
              <a:t>10</a:t>
            </a:r>
            <a:r>
              <a:rPr lang="ja-JP" altLang="en-US" sz="1400" dirty="0"/>
              <a:t>番</a:t>
            </a:r>
            <a:r>
              <a:rPr lang="en-US" altLang="ja-JP" sz="1400" dirty="0"/>
              <a:t>33</a:t>
            </a:r>
            <a:r>
              <a:rPr lang="ja-JP" altLang="en-US" sz="1400" dirty="0"/>
              <a:t>号</a:t>
            </a:r>
            <a:endParaRPr lang="en-US" altLang="ja-JP" sz="1400" dirty="0"/>
          </a:p>
          <a:p>
            <a:r>
              <a:rPr lang="en-US" altLang="ja-JP" sz="1400" dirty="0">
                <a:hlinkClick r:id="rId5"/>
              </a:rPr>
              <a:t>TEL:</a:t>
            </a:r>
            <a:r>
              <a:rPr kumimoji="1" lang="en-US" altLang="ja-JP" sz="1400" dirty="0">
                <a:hlinkClick r:id="rId5"/>
              </a:rPr>
              <a:t>0276</a:t>
            </a:r>
            <a:r>
              <a:rPr lang="en-US" altLang="ja-JP" sz="1400" dirty="0">
                <a:hlinkClick r:id="rId5"/>
              </a:rPr>
              <a:t>-</a:t>
            </a:r>
            <a:r>
              <a:rPr kumimoji="1" lang="en-US" altLang="ja-JP" sz="1400" dirty="0">
                <a:hlinkClick r:id="rId5"/>
              </a:rPr>
              <a:t>48-1511</a:t>
            </a:r>
            <a:r>
              <a:rPr lang="ja-JP" altLang="en-US" sz="1400" dirty="0"/>
              <a:t>  </a:t>
            </a:r>
            <a:r>
              <a:rPr kumimoji="1" lang="en-US" altLang="ja-JP" sz="1400" dirty="0"/>
              <a:t>(</a:t>
            </a:r>
            <a:r>
              <a:rPr lang="ja-JP" altLang="en-US" sz="1400" dirty="0"/>
              <a:t>管理本部</a:t>
            </a:r>
            <a:r>
              <a:rPr lang="en-US" altLang="ja-JP" sz="1400" dirty="0"/>
              <a:t>:</a:t>
            </a:r>
            <a:r>
              <a:rPr lang="ja-JP" altLang="en-US" sz="1400" dirty="0"/>
              <a:t>高橋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http://www.ishikawa-inc.co.jp/</a:t>
            </a:r>
            <a:endParaRPr kumimoji="1" lang="ja-JP" altLang="en-US" sz="1400" dirty="0"/>
          </a:p>
        </p:txBody>
      </p:sp>
      <p:sp>
        <p:nvSpPr>
          <p:cNvPr id="16" name="メモ 15"/>
          <p:cNvSpPr/>
          <p:nvPr/>
        </p:nvSpPr>
        <p:spPr>
          <a:xfrm>
            <a:off x="197709" y="2545492"/>
            <a:ext cx="6820930" cy="3303751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latin typeface="+mn-ea"/>
              </a:rPr>
              <a:t>【</a:t>
            </a:r>
            <a:r>
              <a:rPr lang="ja-JP" altLang="en-US" dirty="0">
                <a:latin typeface="+mn-ea"/>
              </a:rPr>
              <a:t>開催日時</a:t>
            </a:r>
            <a:r>
              <a:rPr lang="en-US" altLang="ja-JP" dirty="0">
                <a:latin typeface="+mn-ea"/>
              </a:rPr>
              <a:t>】  </a:t>
            </a:r>
            <a:r>
              <a:rPr lang="ja-JP" altLang="en-US" b="1" dirty="0">
                <a:latin typeface="+mn-ea"/>
              </a:rPr>
              <a:t>①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dirty="0"/>
              <a:t>　　　　　　　　　　</a:t>
            </a:r>
            <a:r>
              <a:rPr lang="en-US" altLang="ja-JP" dirty="0"/>
              <a:t>※</a:t>
            </a:r>
            <a:r>
              <a:rPr lang="ja-JP" altLang="en-US" dirty="0"/>
              <a:t>いずれも当日の受付は</a:t>
            </a:r>
            <a:r>
              <a:rPr lang="en-US" altLang="ja-JP" dirty="0"/>
              <a:t>9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より行います。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会　場</a:t>
            </a:r>
            <a:r>
              <a:rPr lang="en-US" altLang="ja-JP" dirty="0"/>
              <a:t>】</a:t>
            </a:r>
            <a:r>
              <a:rPr lang="ja-JP" altLang="en-US" dirty="0"/>
              <a:t>　本社（受付は１Ｆ管理本部）</a:t>
            </a:r>
            <a:endParaRPr lang="en-US" altLang="ja-JP" dirty="0"/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/>
              <a:t>【</a:t>
            </a:r>
            <a:r>
              <a:rPr lang="ja-JP" altLang="en-US" dirty="0"/>
              <a:t>内　容</a:t>
            </a:r>
            <a:r>
              <a:rPr lang="en-US" altLang="ja-JP" dirty="0"/>
              <a:t>】</a:t>
            </a:r>
            <a:r>
              <a:rPr lang="ja-JP" altLang="en-US" dirty="0"/>
              <a:t>　先輩社員との懇談会や実際の現場をご見学頂けます。　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持参物</a:t>
            </a:r>
            <a:r>
              <a:rPr lang="en-US" altLang="ja-JP" dirty="0"/>
              <a:t>】 </a:t>
            </a:r>
            <a:r>
              <a:rPr lang="ja-JP" altLang="en-US" dirty="0"/>
              <a:t>筆記用具</a:t>
            </a:r>
            <a:endParaRPr lang="en-US" altLang="ja-JP" dirty="0"/>
          </a:p>
          <a:p>
            <a:r>
              <a:rPr lang="ja-JP" altLang="en-US" b="1" u="sng" dirty="0"/>
              <a:t>昼食はこちらでご用意いたします！</a:t>
            </a:r>
            <a:endParaRPr lang="en-US" altLang="ja-JP" b="1" u="sng" dirty="0"/>
          </a:p>
        </p:txBody>
      </p:sp>
      <p:sp>
        <p:nvSpPr>
          <p:cNvPr id="3" name="正方形/長方形 2"/>
          <p:cNvSpPr/>
          <p:nvPr/>
        </p:nvSpPr>
        <p:spPr>
          <a:xfrm>
            <a:off x="332081" y="3191836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600" dirty="0">
                <a:latin typeface="+mn-ea"/>
              </a:rPr>
              <a:t>　　</a:t>
            </a:r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ja-JP" altLang="en-US" sz="1600" b="1" dirty="0">
                <a:latin typeface="+mn-ea"/>
              </a:rPr>
              <a:t>①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②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dirty="0"/>
              <a:t>　　　　　　　　　   　</a:t>
            </a:r>
            <a:r>
              <a:rPr lang="en-US" altLang="ja-JP" sz="1600" dirty="0"/>
              <a:t>※</a:t>
            </a:r>
            <a:r>
              <a:rPr lang="ja-JP" altLang="en-US" sz="1600" dirty="0"/>
              <a:t>いずれも当日の受付は</a:t>
            </a:r>
            <a:r>
              <a:rPr lang="en-US" altLang="ja-JP" sz="1600" dirty="0"/>
              <a:t>9</a:t>
            </a:r>
            <a:r>
              <a:rPr lang="ja-JP" altLang="en-US" sz="1600" dirty="0"/>
              <a:t>：</a:t>
            </a:r>
            <a:r>
              <a:rPr lang="en-US" altLang="ja-JP" sz="1600" dirty="0"/>
              <a:t>30</a:t>
            </a:r>
            <a:r>
              <a:rPr lang="ja-JP" altLang="en-US" sz="1600" dirty="0"/>
              <a:t>より行います。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会　場</a:t>
            </a:r>
            <a:r>
              <a:rPr lang="en-US" altLang="ja-JP" sz="1600" dirty="0"/>
              <a:t>】</a:t>
            </a:r>
            <a:r>
              <a:rPr lang="ja-JP" altLang="en-US" sz="1600" dirty="0"/>
              <a:t>　本社（受付は１Ｆ管理本部）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     〒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内　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先輩社員との懇談会や実際の現場をご見学頂けます。　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 </a:t>
            </a:r>
            <a:r>
              <a:rPr lang="ja-JP" altLang="en-US" sz="1600" dirty="0"/>
              <a:t>筆記用具</a:t>
            </a:r>
            <a:endParaRPr lang="en-US" altLang="ja-JP" sz="1600" dirty="0"/>
          </a:p>
          <a:p>
            <a:r>
              <a:rPr lang="en-US" altLang="ja-JP" sz="1600" b="1" dirty="0"/>
              <a:t>            </a:t>
            </a:r>
            <a:r>
              <a:rPr lang="en-US" altLang="ja-JP" sz="1600" b="1" u="sng" dirty="0"/>
              <a:t> ※</a:t>
            </a:r>
            <a:r>
              <a:rPr lang="ja-JP" altLang="en-US" sz="1600" b="1" u="sng" dirty="0"/>
              <a:t>昼食はこちらでご用意いたします！</a:t>
            </a:r>
            <a:endParaRPr lang="en-US" altLang="ja-JP" sz="1600" b="1" u="sng" dirty="0"/>
          </a:p>
        </p:txBody>
      </p:sp>
      <p:sp>
        <p:nvSpPr>
          <p:cNvPr id="11" name="正方形/長方形 10"/>
          <p:cNvSpPr/>
          <p:nvPr/>
        </p:nvSpPr>
        <p:spPr>
          <a:xfrm>
            <a:off x="443289" y="2677420"/>
            <a:ext cx="5030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ln w="0"/>
              </a:rPr>
              <a:t>◇石川建設株式会社　会社説明会◇</a:t>
            </a:r>
          </a:p>
        </p:txBody>
      </p:sp>
      <p:pic>
        <p:nvPicPr>
          <p:cNvPr id="18" name="Picture 9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2" y="6263303"/>
            <a:ext cx="1556951" cy="53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高橋和美\AppData\Local\Microsoft\Windows\Temporary Internet Files\Content.Outlook\B9XDR6EB\石川建設様QRコード (2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5480" y="6184463"/>
            <a:ext cx="688249" cy="68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7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0034" y="6291745"/>
            <a:ext cx="1244022" cy="40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高橋和美\Desktop\マイナビ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5478" y="6170385"/>
            <a:ext cx="662803" cy="682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4736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" y="1094570"/>
            <a:ext cx="12192000" cy="482599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316009" y="544959"/>
            <a:ext cx="7563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学生のみなさまへ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978071" y="5893971"/>
            <a:ext cx="5743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こちらより</a:t>
            </a:r>
            <a:r>
              <a:rPr lang="ja-JP" altLang="en-US" sz="1600" b="1" dirty="0"/>
              <a:t>エントリーして下さい</a:t>
            </a:r>
            <a:r>
              <a:rPr lang="ja-JP" altLang="en-US" b="1" dirty="0"/>
              <a:t>！</a:t>
            </a:r>
            <a:endParaRPr kumimoji="1" lang="ja-JP" altLang="en-US" b="1" dirty="0"/>
          </a:p>
        </p:txBody>
      </p:sp>
      <p:pic>
        <p:nvPicPr>
          <p:cNvPr id="1030" name="Picture 6" descr="石川建設株式会社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6" y="6055185"/>
            <a:ext cx="3082965" cy="61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300719" y="1353981"/>
            <a:ext cx="70144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本日は、当社ブースにお越しいただきまして、ありがとうございました</a:t>
            </a:r>
            <a:r>
              <a:rPr kumimoji="1" lang="ja-JP" altLang="en-US" sz="1600" b="1" dirty="0"/>
              <a:t>。</a:t>
            </a:r>
            <a:endParaRPr kumimoji="1" lang="en-US" altLang="ja-JP" sz="1600" b="1" dirty="0"/>
          </a:p>
          <a:p>
            <a:r>
              <a:rPr lang="ja-JP" altLang="en-US" sz="1600" b="1" dirty="0"/>
              <a:t>下記日程にて、会社説明会を予定しております。</a:t>
            </a:r>
            <a:endParaRPr lang="en-US" altLang="ja-JP" sz="1600" b="1" dirty="0"/>
          </a:p>
          <a:p>
            <a:r>
              <a:rPr lang="ja-JP" altLang="en-US" sz="1600" b="1" dirty="0"/>
              <a:t>「もう少し詳しく聞いてみたい！」「先輩社員と直接あって話したい！」という方は、是非ご参加下さい。先輩社員も登場しますよ！</a:t>
            </a:r>
            <a:endParaRPr kumimoji="1" lang="en-US" altLang="ja-JP" sz="1600" b="1" dirty="0"/>
          </a:p>
          <a:p>
            <a:endParaRPr kumimoji="1" lang="en-US" altLang="ja-JP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1003" y="3463105"/>
            <a:ext cx="86292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  <a:endParaRPr lang="en-US" altLang="ja-JP" sz="1600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会場</a:t>
            </a:r>
            <a:r>
              <a:rPr lang="en-US" altLang="ja-JP" sz="1600" dirty="0"/>
              <a:t>】</a:t>
            </a:r>
            <a:r>
              <a:rPr lang="ja-JP" altLang="en-US" sz="1600" dirty="0"/>
              <a:t>　　 本社（受付は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本社１</a:t>
            </a:r>
            <a:r>
              <a:rPr lang="en-US" altLang="ja-JP" sz="1600" dirty="0">
                <a:latin typeface="ＭＳ Ｐゴシック" panose="020B0600070205080204" pitchFamily="50" charset="-128"/>
              </a:rPr>
              <a:t>F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〒</a:t>
            </a:r>
            <a:r>
              <a:rPr lang="en-US" altLang="zh-CN" sz="1600" dirty="0">
                <a:ea typeface="ＭＳ Ｐゴシック" panose="020B0600070205080204" pitchFamily="50" charset="-128"/>
              </a:rPr>
              <a:t>373-0853</a:t>
            </a:r>
            <a:r>
              <a:rPr lang="en-US" altLang="zh-CN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群馬県太田市浜町</a:t>
            </a:r>
            <a:r>
              <a:rPr lang="en-US" altLang="zh-CN" sz="1600" dirty="0">
                <a:ea typeface="ＭＳ Ｐゴシック" panose="020B0600070205080204" pitchFamily="50" charset="-128"/>
              </a:rPr>
              <a:t>10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zh-CN" sz="1600" dirty="0">
                <a:ea typeface="ＭＳ Ｐゴシック" panose="020B0600070205080204" pitchFamily="50" charset="-128"/>
              </a:rPr>
              <a:t>33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内容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先輩社員との座談会や実際の職場をご見学頂けます。 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</a:t>
            </a:r>
            <a:r>
              <a:rPr lang="ja-JP" altLang="en-US" sz="1600" dirty="0"/>
              <a:t>　　筆記用具</a:t>
            </a:r>
            <a:endParaRPr lang="en-US" altLang="ja-JP" sz="1600" dirty="0"/>
          </a:p>
          <a:p>
            <a:r>
              <a:rPr lang="en-US" altLang="ja-JP" sz="1600" dirty="0"/>
              <a:t>※</a:t>
            </a:r>
            <a:r>
              <a:rPr lang="ja-JP" altLang="en-US" sz="1600" dirty="0"/>
              <a:t>昼食はこちらでご用意いたします！ </a:t>
            </a:r>
          </a:p>
          <a:p>
            <a:r>
              <a:rPr lang="ja-JP" altLang="en-US" sz="1600" dirty="0"/>
              <a:t> </a:t>
            </a:r>
          </a:p>
          <a:p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540776" y="2868560"/>
            <a:ext cx="592377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0"/>
              </a:rPr>
              <a:t>◇</a:t>
            </a:r>
            <a:r>
              <a:rPr lang="ja-JP" altLang="en-US" sz="2400" b="1" dirty="0">
                <a:ln w="0"/>
              </a:rPr>
              <a:t>石川建設株式会社　インターンシップ</a:t>
            </a:r>
            <a:r>
              <a:rPr lang="ja-JP" altLang="en-US" sz="2800" b="1" dirty="0">
                <a:ln w="0"/>
              </a:rPr>
              <a:t>◇</a:t>
            </a:r>
          </a:p>
          <a:p>
            <a:pPr algn="ctr"/>
            <a:endParaRPr lang="ja-JP" altLang="en-US" sz="280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179551" y="5907325"/>
            <a:ext cx="3248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〒</a:t>
            </a:r>
            <a:r>
              <a:rPr lang="en-US" altLang="ja-JP" sz="1400" dirty="0"/>
              <a:t>373-0853</a:t>
            </a:r>
          </a:p>
          <a:p>
            <a:r>
              <a:rPr lang="ja-JP" altLang="en-US" sz="1400" dirty="0"/>
              <a:t>群馬県太田市浜町</a:t>
            </a:r>
            <a:r>
              <a:rPr lang="en-US" altLang="ja-JP" sz="1400" dirty="0"/>
              <a:t>10</a:t>
            </a:r>
            <a:r>
              <a:rPr lang="ja-JP" altLang="en-US" sz="1400" dirty="0"/>
              <a:t>番</a:t>
            </a:r>
            <a:r>
              <a:rPr lang="en-US" altLang="ja-JP" sz="1400" dirty="0"/>
              <a:t>33</a:t>
            </a:r>
            <a:r>
              <a:rPr lang="ja-JP" altLang="en-US" sz="1400" dirty="0"/>
              <a:t>号</a:t>
            </a:r>
            <a:endParaRPr lang="en-US" altLang="ja-JP" sz="1400" dirty="0"/>
          </a:p>
          <a:p>
            <a:r>
              <a:rPr lang="en-US" altLang="ja-JP" sz="1400" dirty="0">
                <a:hlinkClick r:id="rId5"/>
              </a:rPr>
              <a:t>TEL:</a:t>
            </a:r>
            <a:r>
              <a:rPr kumimoji="1" lang="en-US" altLang="ja-JP" sz="1400" dirty="0">
                <a:hlinkClick r:id="rId5"/>
              </a:rPr>
              <a:t>0276</a:t>
            </a:r>
            <a:r>
              <a:rPr lang="en-US" altLang="ja-JP" sz="1400" dirty="0">
                <a:hlinkClick r:id="rId5"/>
              </a:rPr>
              <a:t>-</a:t>
            </a:r>
            <a:r>
              <a:rPr kumimoji="1" lang="en-US" altLang="ja-JP" sz="1400" dirty="0">
                <a:hlinkClick r:id="rId5"/>
              </a:rPr>
              <a:t>48-1511</a:t>
            </a:r>
            <a:r>
              <a:rPr lang="ja-JP" altLang="en-US" sz="1400" dirty="0"/>
              <a:t>  </a:t>
            </a:r>
            <a:r>
              <a:rPr kumimoji="1" lang="en-US" altLang="ja-JP" sz="1400" dirty="0"/>
              <a:t>(</a:t>
            </a:r>
            <a:r>
              <a:rPr lang="ja-JP" altLang="en-US" sz="1400" dirty="0"/>
              <a:t>管理本部</a:t>
            </a:r>
            <a:r>
              <a:rPr lang="en-US" altLang="ja-JP" sz="1400" dirty="0"/>
              <a:t>:</a:t>
            </a:r>
            <a:r>
              <a:rPr lang="ja-JP" altLang="en-US" sz="1400" dirty="0"/>
              <a:t>高橋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http://www.ishikawa-inc.co.jp/</a:t>
            </a:r>
            <a:endParaRPr kumimoji="1" lang="ja-JP" altLang="en-US" sz="1400" dirty="0"/>
          </a:p>
        </p:txBody>
      </p:sp>
      <p:sp>
        <p:nvSpPr>
          <p:cNvPr id="16" name="メモ 15"/>
          <p:cNvSpPr/>
          <p:nvPr/>
        </p:nvSpPr>
        <p:spPr>
          <a:xfrm>
            <a:off x="197709" y="2545492"/>
            <a:ext cx="6820930" cy="3303751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latin typeface="+mn-ea"/>
              </a:rPr>
              <a:t>【</a:t>
            </a:r>
            <a:r>
              <a:rPr lang="ja-JP" altLang="en-US" dirty="0">
                <a:latin typeface="+mn-ea"/>
              </a:rPr>
              <a:t>開催日時</a:t>
            </a:r>
            <a:r>
              <a:rPr lang="en-US" altLang="ja-JP" dirty="0">
                <a:latin typeface="+mn-ea"/>
              </a:rPr>
              <a:t>】  </a:t>
            </a:r>
            <a:r>
              <a:rPr lang="ja-JP" altLang="en-US" b="1" dirty="0">
                <a:latin typeface="+mn-ea"/>
              </a:rPr>
              <a:t>①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dirty="0"/>
              <a:t>　　　　　　　　　　</a:t>
            </a:r>
            <a:r>
              <a:rPr lang="en-US" altLang="ja-JP" dirty="0"/>
              <a:t>※</a:t>
            </a:r>
            <a:r>
              <a:rPr lang="ja-JP" altLang="en-US" dirty="0"/>
              <a:t>いずれも当日の受付は</a:t>
            </a:r>
            <a:r>
              <a:rPr lang="en-US" altLang="ja-JP" dirty="0"/>
              <a:t>9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より行います。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会　場</a:t>
            </a:r>
            <a:r>
              <a:rPr lang="en-US" altLang="ja-JP" dirty="0"/>
              <a:t>】</a:t>
            </a:r>
            <a:r>
              <a:rPr lang="ja-JP" altLang="en-US" dirty="0"/>
              <a:t>　本社（受付は１Ｆ管理本部）</a:t>
            </a:r>
            <a:endParaRPr lang="en-US" altLang="ja-JP" dirty="0"/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/>
              <a:t>【</a:t>
            </a:r>
            <a:r>
              <a:rPr lang="ja-JP" altLang="en-US" dirty="0"/>
              <a:t>内　容</a:t>
            </a:r>
            <a:r>
              <a:rPr lang="en-US" altLang="ja-JP" dirty="0"/>
              <a:t>】</a:t>
            </a:r>
            <a:r>
              <a:rPr lang="ja-JP" altLang="en-US" dirty="0"/>
              <a:t>　先輩社員との懇談会や実際の現場をご見学頂けます。　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持参物</a:t>
            </a:r>
            <a:r>
              <a:rPr lang="en-US" altLang="ja-JP" dirty="0"/>
              <a:t>】 </a:t>
            </a:r>
            <a:r>
              <a:rPr lang="ja-JP" altLang="en-US" dirty="0"/>
              <a:t>筆記用具</a:t>
            </a:r>
            <a:endParaRPr lang="en-US" altLang="ja-JP" dirty="0"/>
          </a:p>
          <a:p>
            <a:r>
              <a:rPr lang="ja-JP" altLang="en-US" b="1" u="sng" dirty="0"/>
              <a:t>昼食はこちらでご用意いたします！</a:t>
            </a:r>
            <a:endParaRPr lang="en-US" altLang="ja-JP" b="1" u="sng" dirty="0"/>
          </a:p>
        </p:txBody>
      </p:sp>
      <p:sp>
        <p:nvSpPr>
          <p:cNvPr id="3" name="正方形/長方形 2"/>
          <p:cNvSpPr/>
          <p:nvPr/>
        </p:nvSpPr>
        <p:spPr>
          <a:xfrm>
            <a:off x="332081" y="3191836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600" dirty="0">
                <a:latin typeface="+mn-ea"/>
              </a:rPr>
              <a:t>　　</a:t>
            </a:r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ja-JP" altLang="en-US" sz="1600" b="1" dirty="0">
                <a:latin typeface="+mn-ea"/>
              </a:rPr>
              <a:t>①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②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dirty="0"/>
              <a:t>　　　　　　　　　   　</a:t>
            </a:r>
            <a:r>
              <a:rPr lang="en-US" altLang="ja-JP" sz="1600" dirty="0"/>
              <a:t>※</a:t>
            </a:r>
            <a:r>
              <a:rPr lang="ja-JP" altLang="en-US" sz="1600" dirty="0"/>
              <a:t>いずれも当日の受付は</a:t>
            </a:r>
            <a:r>
              <a:rPr lang="en-US" altLang="ja-JP" sz="1600" dirty="0"/>
              <a:t>9</a:t>
            </a:r>
            <a:r>
              <a:rPr lang="ja-JP" altLang="en-US" sz="1600" dirty="0"/>
              <a:t>：</a:t>
            </a:r>
            <a:r>
              <a:rPr lang="en-US" altLang="ja-JP" sz="1600" dirty="0"/>
              <a:t>30</a:t>
            </a:r>
            <a:r>
              <a:rPr lang="ja-JP" altLang="en-US" sz="1600" dirty="0"/>
              <a:t>より行います。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会　場</a:t>
            </a:r>
            <a:r>
              <a:rPr lang="en-US" altLang="ja-JP" sz="1600" dirty="0"/>
              <a:t>】</a:t>
            </a:r>
            <a:r>
              <a:rPr lang="ja-JP" altLang="en-US" sz="1600" dirty="0"/>
              <a:t>　本社（受付は１Ｆ管理本部）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     〒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内　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先輩社員との懇談会や実際の現場をご見学頂けます。　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 </a:t>
            </a:r>
            <a:r>
              <a:rPr lang="ja-JP" altLang="en-US" sz="1600" dirty="0"/>
              <a:t>筆記用具</a:t>
            </a:r>
            <a:endParaRPr lang="en-US" altLang="ja-JP" sz="1600" dirty="0"/>
          </a:p>
          <a:p>
            <a:r>
              <a:rPr lang="en-US" altLang="ja-JP" sz="1600" b="1" dirty="0"/>
              <a:t>            </a:t>
            </a:r>
            <a:r>
              <a:rPr lang="en-US" altLang="ja-JP" sz="1600" b="1" u="sng" dirty="0"/>
              <a:t> ※</a:t>
            </a:r>
            <a:r>
              <a:rPr lang="ja-JP" altLang="en-US" sz="1600" b="1" u="sng" dirty="0"/>
              <a:t>昼食はこちらでご用意いたします！</a:t>
            </a:r>
            <a:endParaRPr lang="en-US" altLang="ja-JP" sz="1600" b="1" u="sng" dirty="0"/>
          </a:p>
        </p:txBody>
      </p:sp>
      <p:sp>
        <p:nvSpPr>
          <p:cNvPr id="11" name="正方形/長方形 10"/>
          <p:cNvSpPr/>
          <p:nvPr/>
        </p:nvSpPr>
        <p:spPr>
          <a:xfrm>
            <a:off x="443289" y="2677420"/>
            <a:ext cx="5030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ln w="0"/>
              </a:rPr>
              <a:t>◇石川建設株式会社　会社説明会◇</a:t>
            </a:r>
          </a:p>
        </p:txBody>
      </p:sp>
      <p:pic>
        <p:nvPicPr>
          <p:cNvPr id="20" name="Picture 7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7805" y="6212704"/>
            <a:ext cx="2183599" cy="508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高橋和美\Desktop\マイナビ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3504" y="6170385"/>
            <a:ext cx="662803" cy="682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1492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" y="1094570"/>
            <a:ext cx="12192000" cy="482599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316009" y="544959"/>
            <a:ext cx="7563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学生のみなさまへ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978071" y="5893971"/>
            <a:ext cx="5743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こちらより</a:t>
            </a:r>
            <a:r>
              <a:rPr lang="ja-JP" altLang="en-US" sz="1600" b="1" dirty="0"/>
              <a:t>エントリーして下さい</a:t>
            </a:r>
            <a:r>
              <a:rPr lang="ja-JP" altLang="en-US" b="1" dirty="0"/>
              <a:t>！</a:t>
            </a:r>
            <a:endParaRPr kumimoji="1" lang="ja-JP" altLang="en-US" b="1" dirty="0"/>
          </a:p>
        </p:txBody>
      </p:sp>
      <p:pic>
        <p:nvPicPr>
          <p:cNvPr id="1030" name="Picture 6" descr="石川建設株式会社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6" y="6055185"/>
            <a:ext cx="3082965" cy="61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300719" y="1353981"/>
            <a:ext cx="70144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本日は、当社ブースにお越しいただきまして、ありがとうございました</a:t>
            </a:r>
            <a:r>
              <a:rPr kumimoji="1" lang="ja-JP" altLang="en-US" sz="1600" b="1" dirty="0"/>
              <a:t>。</a:t>
            </a:r>
            <a:endParaRPr kumimoji="1" lang="en-US" altLang="ja-JP" sz="1600" b="1" dirty="0"/>
          </a:p>
          <a:p>
            <a:r>
              <a:rPr lang="ja-JP" altLang="en-US" sz="1600" b="1" dirty="0"/>
              <a:t>下記日程にて、会社説明会を予定しております。</a:t>
            </a:r>
            <a:endParaRPr lang="en-US" altLang="ja-JP" sz="1600" b="1" dirty="0"/>
          </a:p>
          <a:p>
            <a:r>
              <a:rPr lang="ja-JP" altLang="en-US" sz="1600" b="1" dirty="0"/>
              <a:t>「もう少し詳しく聞いてみたい！」「先輩社員と直接あって話したい！」という方は、是非ご参加下さい。先輩社員も登場しますよ！</a:t>
            </a:r>
            <a:endParaRPr kumimoji="1" lang="en-US" altLang="ja-JP" sz="1600" b="1" dirty="0"/>
          </a:p>
          <a:p>
            <a:endParaRPr kumimoji="1" lang="en-US" altLang="ja-JP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1003" y="3463105"/>
            <a:ext cx="86292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  <a:endParaRPr lang="en-US" altLang="ja-JP" sz="1600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会場</a:t>
            </a:r>
            <a:r>
              <a:rPr lang="en-US" altLang="ja-JP" sz="1600" dirty="0"/>
              <a:t>】</a:t>
            </a:r>
            <a:r>
              <a:rPr lang="ja-JP" altLang="en-US" sz="1600" dirty="0"/>
              <a:t>　　 本社（受付は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本社１</a:t>
            </a:r>
            <a:r>
              <a:rPr lang="en-US" altLang="ja-JP" sz="1600" dirty="0">
                <a:latin typeface="ＭＳ Ｐゴシック" panose="020B0600070205080204" pitchFamily="50" charset="-128"/>
              </a:rPr>
              <a:t>F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〒</a:t>
            </a:r>
            <a:r>
              <a:rPr lang="en-US" altLang="zh-CN" sz="1600" dirty="0">
                <a:ea typeface="ＭＳ Ｐゴシック" panose="020B0600070205080204" pitchFamily="50" charset="-128"/>
              </a:rPr>
              <a:t>373-0853</a:t>
            </a:r>
            <a:r>
              <a:rPr lang="en-US" altLang="zh-CN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群馬県太田市浜町</a:t>
            </a:r>
            <a:r>
              <a:rPr lang="en-US" altLang="zh-CN" sz="1600" dirty="0">
                <a:ea typeface="ＭＳ Ｐゴシック" panose="020B0600070205080204" pitchFamily="50" charset="-128"/>
              </a:rPr>
              <a:t>10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zh-CN" sz="1600" dirty="0">
                <a:ea typeface="ＭＳ Ｐゴシック" panose="020B0600070205080204" pitchFamily="50" charset="-128"/>
              </a:rPr>
              <a:t>33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内容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先輩社員との座談会や実際の職場をご見学頂けます。 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</a:t>
            </a:r>
            <a:r>
              <a:rPr lang="ja-JP" altLang="en-US" sz="1600" dirty="0"/>
              <a:t>　　筆記用具</a:t>
            </a:r>
            <a:endParaRPr lang="en-US" altLang="ja-JP" sz="1600" dirty="0"/>
          </a:p>
          <a:p>
            <a:r>
              <a:rPr lang="en-US" altLang="ja-JP" sz="1600" dirty="0"/>
              <a:t>※</a:t>
            </a:r>
            <a:r>
              <a:rPr lang="ja-JP" altLang="en-US" sz="1600" dirty="0"/>
              <a:t>昼食はこちらでご用意いたします！ </a:t>
            </a:r>
          </a:p>
          <a:p>
            <a:r>
              <a:rPr lang="ja-JP" altLang="en-US" sz="1600" dirty="0"/>
              <a:t> </a:t>
            </a:r>
          </a:p>
          <a:p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540776" y="2868560"/>
            <a:ext cx="592377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0"/>
              </a:rPr>
              <a:t>◇</a:t>
            </a:r>
            <a:r>
              <a:rPr lang="ja-JP" altLang="en-US" sz="2400" b="1" dirty="0">
                <a:ln w="0"/>
              </a:rPr>
              <a:t>石川建設株式会社　インターンシップ</a:t>
            </a:r>
            <a:r>
              <a:rPr lang="ja-JP" altLang="en-US" sz="2800" b="1" dirty="0">
                <a:ln w="0"/>
              </a:rPr>
              <a:t>◇</a:t>
            </a:r>
          </a:p>
          <a:p>
            <a:pPr algn="ctr"/>
            <a:endParaRPr lang="ja-JP" altLang="en-US" sz="280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186741" y="5920569"/>
            <a:ext cx="3248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〒</a:t>
            </a:r>
            <a:r>
              <a:rPr lang="en-US" altLang="ja-JP" sz="1400" dirty="0"/>
              <a:t>373-0853</a:t>
            </a:r>
          </a:p>
          <a:p>
            <a:r>
              <a:rPr lang="ja-JP" altLang="en-US" sz="1400" dirty="0"/>
              <a:t>群馬県太田市浜町</a:t>
            </a:r>
            <a:r>
              <a:rPr lang="en-US" altLang="ja-JP" sz="1400" dirty="0"/>
              <a:t>10</a:t>
            </a:r>
            <a:r>
              <a:rPr lang="ja-JP" altLang="en-US" sz="1400" dirty="0"/>
              <a:t>番</a:t>
            </a:r>
            <a:r>
              <a:rPr lang="en-US" altLang="ja-JP" sz="1400" dirty="0"/>
              <a:t>33</a:t>
            </a:r>
            <a:r>
              <a:rPr lang="ja-JP" altLang="en-US" sz="1400" dirty="0"/>
              <a:t>号</a:t>
            </a:r>
            <a:endParaRPr lang="en-US" altLang="ja-JP" sz="1400" dirty="0"/>
          </a:p>
          <a:p>
            <a:r>
              <a:rPr lang="en-US" altLang="ja-JP" sz="1400" dirty="0">
                <a:hlinkClick r:id="rId5"/>
              </a:rPr>
              <a:t>TEL:</a:t>
            </a:r>
            <a:r>
              <a:rPr kumimoji="1" lang="en-US" altLang="ja-JP" sz="1400" dirty="0">
                <a:hlinkClick r:id="rId5"/>
              </a:rPr>
              <a:t>0276</a:t>
            </a:r>
            <a:r>
              <a:rPr lang="en-US" altLang="ja-JP" sz="1400" dirty="0">
                <a:hlinkClick r:id="rId5"/>
              </a:rPr>
              <a:t>-</a:t>
            </a:r>
            <a:r>
              <a:rPr kumimoji="1" lang="en-US" altLang="ja-JP" sz="1400" dirty="0">
                <a:hlinkClick r:id="rId5"/>
              </a:rPr>
              <a:t>48-1511</a:t>
            </a:r>
            <a:r>
              <a:rPr lang="ja-JP" altLang="en-US" sz="1400" dirty="0"/>
              <a:t>  </a:t>
            </a:r>
            <a:r>
              <a:rPr kumimoji="1" lang="en-US" altLang="ja-JP" sz="1400" dirty="0"/>
              <a:t>(</a:t>
            </a:r>
            <a:r>
              <a:rPr lang="ja-JP" altLang="en-US" sz="1400" dirty="0"/>
              <a:t>管理本部</a:t>
            </a:r>
            <a:r>
              <a:rPr lang="en-US" altLang="ja-JP" sz="1400" dirty="0"/>
              <a:t>:</a:t>
            </a:r>
            <a:r>
              <a:rPr lang="ja-JP" altLang="en-US" sz="1400" dirty="0"/>
              <a:t>高橋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http://www.ishikawa-inc.co.jp/</a:t>
            </a:r>
            <a:endParaRPr kumimoji="1" lang="ja-JP" altLang="en-US" sz="1400" dirty="0"/>
          </a:p>
        </p:txBody>
      </p:sp>
      <p:sp>
        <p:nvSpPr>
          <p:cNvPr id="16" name="メモ 15"/>
          <p:cNvSpPr/>
          <p:nvPr/>
        </p:nvSpPr>
        <p:spPr>
          <a:xfrm>
            <a:off x="197709" y="2545492"/>
            <a:ext cx="6820930" cy="3303751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latin typeface="+mn-ea"/>
              </a:rPr>
              <a:t>【</a:t>
            </a:r>
            <a:r>
              <a:rPr lang="ja-JP" altLang="en-US" dirty="0">
                <a:latin typeface="+mn-ea"/>
              </a:rPr>
              <a:t>開催日時</a:t>
            </a:r>
            <a:r>
              <a:rPr lang="en-US" altLang="ja-JP" dirty="0">
                <a:latin typeface="+mn-ea"/>
              </a:rPr>
              <a:t>】  </a:t>
            </a:r>
            <a:r>
              <a:rPr lang="ja-JP" altLang="en-US" b="1" dirty="0">
                <a:latin typeface="+mn-ea"/>
              </a:rPr>
              <a:t>①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dirty="0"/>
              <a:t>　　　　　　　　　　</a:t>
            </a:r>
            <a:r>
              <a:rPr lang="en-US" altLang="ja-JP" dirty="0"/>
              <a:t>※</a:t>
            </a:r>
            <a:r>
              <a:rPr lang="ja-JP" altLang="en-US" dirty="0"/>
              <a:t>いずれも当日の受付は</a:t>
            </a:r>
            <a:r>
              <a:rPr lang="en-US" altLang="ja-JP" dirty="0"/>
              <a:t>9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より行います。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会　場</a:t>
            </a:r>
            <a:r>
              <a:rPr lang="en-US" altLang="ja-JP" dirty="0"/>
              <a:t>】</a:t>
            </a:r>
            <a:r>
              <a:rPr lang="ja-JP" altLang="en-US" dirty="0"/>
              <a:t>　本社（受付は１Ｆ管理本部）</a:t>
            </a:r>
            <a:endParaRPr lang="en-US" altLang="ja-JP" dirty="0"/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/>
              <a:t>【</a:t>
            </a:r>
            <a:r>
              <a:rPr lang="ja-JP" altLang="en-US" dirty="0"/>
              <a:t>内　容</a:t>
            </a:r>
            <a:r>
              <a:rPr lang="en-US" altLang="ja-JP" dirty="0"/>
              <a:t>】</a:t>
            </a:r>
            <a:r>
              <a:rPr lang="ja-JP" altLang="en-US" dirty="0"/>
              <a:t>　先輩社員との懇談会や実際の現場をご見学頂けます。　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持参物</a:t>
            </a:r>
            <a:r>
              <a:rPr lang="en-US" altLang="ja-JP" dirty="0"/>
              <a:t>】 </a:t>
            </a:r>
            <a:r>
              <a:rPr lang="ja-JP" altLang="en-US" dirty="0"/>
              <a:t>筆記用具</a:t>
            </a:r>
            <a:endParaRPr lang="en-US" altLang="ja-JP" dirty="0"/>
          </a:p>
          <a:p>
            <a:r>
              <a:rPr lang="ja-JP" altLang="en-US" b="1" u="sng" dirty="0"/>
              <a:t>昼食はこちらでご用意いたします！</a:t>
            </a:r>
            <a:endParaRPr lang="en-US" altLang="ja-JP" b="1" u="sng" dirty="0"/>
          </a:p>
        </p:txBody>
      </p:sp>
      <p:sp>
        <p:nvSpPr>
          <p:cNvPr id="3" name="正方形/長方形 2"/>
          <p:cNvSpPr/>
          <p:nvPr/>
        </p:nvSpPr>
        <p:spPr>
          <a:xfrm>
            <a:off x="332081" y="3191836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600" dirty="0">
                <a:latin typeface="+mn-ea"/>
              </a:rPr>
              <a:t>　　</a:t>
            </a:r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ja-JP" altLang="en-US" sz="1600" b="1" dirty="0">
                <a:latin typeface="+mn-ea"/>
              </a:rPr>
              <a:t>①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②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dirty="0"/>
              <a:t>　　　　　　　　　   　</a:t>
            </a:r>
            <a:r>
              <a:rPr lang="en-US" altLang="ja-JP" sz="1600" dirty="0"/>
              <a:t>※</a:t>
            </a:r>
            <a:r>
              <a:rPr lang="ja-JP" altLang="en-US" sz="1600" dirty="0"/>
              <a:t>いずれも当日の受付は</a:t>
            </a:r>
            <a:r>
              <a:rPr lang="en-US" altLang="ja-JP" sz="1600" dirty="0"/>
              <a:t>9</a:t>
            </a:r>
            <a:r>
              <a:rPr lang="ja-JP" altLang="en-US" sz="1600" dirty="0"/>
              <a:t>：</a:t>
            </a:r>
            <a:r>
              <a:rPr lang="en-US" altLang="ja-JP" sz="1600" dirty="0"/>
              <a:t>30</a:t>
            </a:r>
            <a:r>
              <a:rPr lang="ja-JP" altLang="en-US" sz="1600" dirty="0"/>
              <a:t>より行います。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会　場</a:t>
            </a:r>
            <a:r>
              <a:rPr lang="en-US" altLang="ja-JP" sz="1600" dirty="0"/>
              <a:t>】</a:t>
            </a:r>
            <a:r>
              <a:rPr lang="ja-JP" altLang="en-US" sz="1600" dirty="0"/>
              <a:t>　本社（受付は１Ｆ管理本部）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     〒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内　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先輩社員との懇談会や実際の現場をご見学頂けます。　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 </a:t>
            </a:r>
            <a:r>
              <a:rPr lang="ja-JP" altLang="en-US" sz="1600" dirty="0"/>
              <a:t>筆記用具</a:t>
            </a:r>
            <a:endParaRPr lang="en-US" altLang="ja-JP" sz="1600" dirty="0"/>
          </a:p>
          <a:p>
            <a:r>
              <a:rPr lang="en-US" altLang="ja-JP" sz="1600" b="1" dirty="0"/>
              <a:t>            </a:t>
            </a:r>
            <a:r>
              <a:rPr lang="en-US" altLang="ja-JP" sz="1600" b="1" u="sng" dirty="0"/>
              <a:t> ※</a:t>
            </a:r>
            <a:r>
              <a:rPr lang="ja-JP" altLang="en-US" sz="1600" b="1" u="sng" dirty="0"/>
              <a:t>昼食はこちらでご用意いたします！</a:t>
            </a:r>
            <a:endParaRPr lang="en-US" altLang="ja-JP" sz="1600" b="1" u="sng" dirty="0"/>
          </a:p>
        </p:txBody>
      </p:sp>
      <p:sp>
        <p:nvSpPr>
          <p:cNvPr id="11" name="正方形/長方形 10"/>
          <p:cNvSpPr/>
          <p:nvPr/>
        </p:nvSpPr>
        <p:spPr>
          <a:xfrm>
            <a:off x="443289" y="2677420"/>
            <a:ext cx="5030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ln w="0"/>
              </a:rPr>
              <a:t>◇石川建設株式会社　会社説明会◇</a:t>
            </a:r>
          </a:p>
        </p:txBody>
      </p:sp>
      <p:pic>
        <p:nvPicPr>
          <p:cNvPr id="18" name="Picture 9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639" y="6223779"/>
            <a:ext cx="2860659" cy="611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高橋和美\AppData\Local\Microsoft\Windows\Temporary Internet Files\Content.Outlook\B9XDR6EB\石川建設様QRコード (2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0891" y="6169751"/>
            <a:ext cx="688249" cy="68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1492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" y="1094570"/>
            <a:ext cx="12192000" cy="482599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316009" y="544959"/>
            <a:ext cx="7563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日本工業大学のみなさまへ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978071" y="5893971"/>
            <a:ext cx="5743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こちらより</a:t>
            </a:r>
            <a:r>
              <a:rPr lang="ja-JP" altLang="en-US" sz="1600" b="1" dirty="0"/>
              <a:t>エントリーして下さい</a:t>
            </a:r>
            <a:r>
              <a:rPr lang="ja-JP" altLang="en-US" b="1" dirty="0"/>
              <a:t>！</a:t>
            </a:r>
            <a:endParaRPr kumimoji="1" lang="ja-JP" altLang="en-US" b="1" dirty="0"/>
          </a:p>
        </p:txBody>
      </p:sp>
      <p:pic>
        <p:nvPicPr>
          <p:cNvPr id="1030" name="Picture 6" descr="石川建設株式会社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6" y="6055185"/>
            <a:ext cx="3082965" cy="61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300719" y="1353981"/>
            <a:ext cx="70144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本日は、当社ブースにお越しいただきまして、ありがとうございました</a:t>
            </a:r>
            <a:r>
              <a:rPr kumimoji="1" lang="ja-JP" altLang="en-US" sz="1600" b="1" dirty="0"/>
              <a:t>。</a:t>
            </a:r>
            <a:endParaRPr kumimoji="1" lang="en-US" altLang="ja-JP" sz="1600" b="1" dirty="0"/>
          </a:p>
          <a:p>
            <a:r>
              <a:rPr lang="ja-JP" altLang="en-US" sz="1600" b="1" dirty="0"/>
              <a:t>下記日程にて、会社説明会を予定しております。</a:t>
            </a:r>
            <a:endParaRPr lang="en-US" altLang="ja-JP" sz="1600" b="1" dirty="0"/>
          </a:p>
          <a:p>
            <a:r>
              <a:rPr lang="ja-JP" altLang="en-US" sz="1600" b="1" dirty="0"/>
              <a:t>「もう少し詳しく聞いてみたい！」「先輩社員と直接あって話したい！」という方は、是非ご参加下さい。先輩社員も登場しますよ！</a:t>
            </a:r>
            <a:endParaRPr kumimoji="1" lang="en-US" altLang="ja-JP" sz="1600" b="1" dirty="0"/>
          </a:p>
          <a:p>
            <a:endParaRPr kumimoji="1" lang="en-US" altLang="ja-JP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1003" y="3463105"/>
            <a:ext cx="86292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  <a:endParaRPr lang="en-US" altLang="ja-JP" sz="1600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会場</a:t>
            </a:r>
            <a:r>
              <a:rPr lang="en-US" altLang="ja-JP" sz="1600" dirty="0"/>
              <a:t>】</a:t>
            </a:r>
            <a:r>
              <a:rPr lang="ja-JP" altLang="en-US" sz="1600" dirty="0"/>
              <a:t>　　 本社（受付は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本社１</a:t>
            </a:r>
            <a:r>
              <a:rPr lang="en-US" altLang="ja-JP" sz="1600" dirty="0">
                <a:latin typeface="ＭＳ Ｐゴシック" panose="020B0600070205080204" pitchFamily="50" charset="-128"/>
              </a:rPr>
              <a:t>F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〒</a:t>
            </a:r>
            <a:r>
              <a:rPr lang="en-US" altLang="zh-CN" sz="1600" dirty="0">
                <a:ea typeface="ＭＳ Ｐゴシック" panose="020B0600070205080204" pitchFamily="50" charset="-128"/>
              </a:rPr>
              <a:t>373-0853</a:t>
            </a:r>
            <a:r>
              <a:rPr lang="en-US" altLang="zh-CN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群馬県太田市浜町</a:t>
            </a:r>
            <a:r>
              <a:rPr lang="en-US" altLang="zh-CN" sz="1600" dirty="0">
                <a:ea typeface="ＭＳ Ｐゴシック" panose="020B0600070205080204" pitchFamily="50" charset="-128"/>
              </a:rPr>
              <a:t>10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zh-CN" sz="1600" dirty="0">
                <a:ea typeface="ＭＳ Ｐゴシック" panose="020B0600070205080204" pitchFamily="50" charset="-128"/>
              </a:rPr>
              <a:t>33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内容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先輩社員との座談会や実際の職場をご見学頂けます。 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</a:t>
            </a:r>
            <a:r>
              <a:rPr lang="ja-JP" altLang="en-US" sz="1600" dirty="0"/>
              <a:t>　　筆記用具</a:t>
            </a:r>
            <a:endParaRPr lang="en-US" altLang="ja-JP" sz="1600" dirty="0"/>
          </a:p>
          <a:p>
            <a:r>
              <a:rPr lang="en-US" altLang="ja-JP" sz="1600" dirty="0"/>
              <a:t>※</a:t>
            </a:r>
            <a:r>
              <a:rPr lang="ja-JP" altLang="en-US" sz="1600" dirty="0"/>
              <a:t>昼食はこちらでご用意いたします！ </a:t>
            </a:r>
          </a:p>
          <a:p>
            <a:r>
              <a:rPr lang="ja-JP" altLang="en-US" sz="1600" dirty="0"/>
              <a:t> </a:t>
            </a:r>
          </a:p>
          <a:p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540776" y="2868560"/>
            <a:ext cx="592377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0"/>
              </a:rPr>
              <a:t>◇</a:t>
            </a:r>
            <a:r>
              <a:rPr lang="ja-JP" altLang="en-US" sz="2400" b="1" dirty="0">
                <a:ln w="0"/>
              </a:rPr>
              <a:t>石川建設株式会社　インターンシップ</a:t>
            </a:r>
            <a:r>
              <a:rPr lang="ja-JP" altLang="en-US" sz="2800" b="1" dirty="0">
                <a:ln w="0"/>
              </a:rPr>
              <a:t>◇</a:t>
            </a:r>
          </a:p>
          <a:p>
            <a:pPr algn="ctr"/>
            <a:endParaRPr lang="ja-JP" altLang="en-US" sz="280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186741" y="5920569"/>
            <a:ext cx="3248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〒</a:t>
            </a:r>
            <a:r>
              <a:rPr lang="en-US" altLang="ja-JP" sz="1400" dirty="0"/>
              <a:t>373-0853</a:t>
            </a:r>
          </a:p>
          <a:p>
            <a:r>
              <a:rPr lang="ja-JP" altLang="en-US" sz="1400" dirty="0"/>
              <a:t>群馬県太田市浜町</a:t>
            </a:r>
            <a:r>
              <a:rPr lang="en-US" altLang="ja-JP" sz="1400" dirty="0"/>
              <a:t>10</a:t>
            </a:r>
            <a:r>
              <a:rPr lang="ja-JP" altLang="en-US" sz="1400" dirty="0"/>
              <a:t>番</a:t>
            </a:r>
            <a:r>
              <a:rPr lang="en-US" altLang="ja-JP" sz="1400" dirty="0"/>
              <a:t>33</a:t>
            </a:r>
            <a:r>
              <a:rPr lang="ja-JP" altLang="en-US" sz="1400" dirty="0"/>
              <a:t>号</a:t>
            </a:r>
            <a:endParaRPr lang="en-US" altLang="ja-JP" sz="1400" dirty="0"/>
          </a:p>
          <a:p>
            <a:r>
              <a:rPr lang="en-US" altLang="ja-JP" sz="1400" dirty="0">
                <a:hlinkClick r:id="rId5"/>
              </a:rPr>
              <a:t>TEL:</a:t>
            </a:r>
            <a:r>
              <a:rPr kumimoji="1" lang="en-US" altLang="ja-JP" sz="1400" dirty="0">
                <a:hlinkClick r:id="rId5"/>
              </a:rPr>
              <a:t>0276</a:t>
            </a:r>
            <a:r>
              <a:rPr lang="en-US" altLang="ja-JP" sz="1400" dirty="0">
                <a:hlinkClick r:id="rId5"/>
              </a:rPr>
              <a:t>-</a:t>
            </a:r>
            <a:r>
              <a:rPr kumimoji="1" lang="en-US" altLang="ja-JP" sz="1400" dirty="0">
                <a:hlinkClick r:id="rId5"/>
              </a:rPr>
              <a:t>48-1511</a:t>
            </a:r>
            <a:r>
              <a:rPr lang="ja-JP" altLang="en-US" sz="1400" dirty="0"/>
              <a:t>  </a:t>
            </a:r>
            <a:r>
              <a:rPr kumimoji="1" lang="en-US" altLang="ja-JP" sz="1400" dirty="0"/>
              <a:t>(</a:t>
            </a:r>
            <a:r>
              <a:rPr lang="ja-JP" altLang="en-US" sz="1400" dirty="0"/>
              <a:t>管理本部</a:t>
            </a:r>
            <a:r>
              <a:rPr lang="en-US" altLang="ja-JP" sz="1400" dirty="0"/>
              <a:t>:</a:t>
            </a:r>
            <a:r>
              <a:rPr lang="ja-JP" altLang="en-US" sz="1400" dirty="0"/>
              <a:t>高橋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http://www.ishikawa-inc.co.jp/</a:t>
            </a:r>
            <a:endParaRPr kumimoji="1" lang="ja-JP" altLang="en-US" sz="1400" dirty="0"/>
          </a:p>
        </p:txBody>
      </p:sp>
      <p:sp>
        <p:nvSpPr>
          <p:cNvPr id="16" name="メモ 15"/>
          <p:cNvSpPr/>
          <p:nvPr/>
        </p:nvSpPr>
        <p:spPr>
          <a:xfrm>
            <a:off x="197709" y="2545492"/>
            <a:ext cx="6820930" cy="3303751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latin typeface="+mn-ea"/>
              </a:rPr>
              <a:t>【</a:t>
            </a:r>
            <a:r>
              <a:rPr lang="ja-JP" altLang="en-US" dirty="0">
                <a:latin typeface="+mn-ea"/>
              </a:rPr>
              <a:t>開催日時</a:t>
            </a:r>
            <a:r>
              <a:rPr lang="en-US" altLang="ja-JP" dirty="0">
                <a:latin typeface="+mn-ea"/>
              </a:rPr>
              <a:t>】  </a:t>
            </a:r>
            <a:r>
              <a:rPr lang="ja-JP" altLang="en-US" b="1" dirty="0">
                <a:latin typeface="+mn-ea"/>
              </a:rPr>
              <a:t>①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dirty="0"/>
              <a:t>　　　　　　　　　　</a:t>
            </a:r>
            <a:r>
              <a:rPr lang="en-US" altLang="ja-JP" dirty="0"/>
              <a:t>※</a:t>
            </a:r>
            <a:r>
              <a:rPr lang="ja-JP" altLang="en-US" dirty="0"/>
              <a:t>いずれも当日の受付は</a:t>
            </a:r>
            <a:r>
              <a:rPr lang="en-US" altLang="ja-JP" dirty="0"/>
              <a:t>9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より行います。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会　場</a:t>
            </a:r>
            <a:r>
              <a:rPr lang="en-US" altLang="ja-JP" dirty="0"/>
              <a:t>】</a:t>
            </a:r>
            <a:r>
              <a:rPr lang="ja-JP" altLang="en-US" dirty="0"/>
              <a:t>　本社（受付は１Ｆ管理本部）</a:t>
            </a:r>
            <a:endParaRPr lang="en-US" altLang="ja-JP" dirty="0"/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/>
              <a:t>【</a:t>
            </a:r>
            <a:r>
              <a:rPr lang="ja-JP" altLang="en-US" dirty="0"/>
              <a:t>内　容</a:t>
            </a:r>
            <a:r>
              <a:rPr lang="en-US" altLang="ja-JP" dirty="0"/>
              <a:t>】</a:t>
            </a:r>
            <a:r>
              <a:rPr lang="ja-JP" altLang="en-US" dirty="0"/>
              <a:t>　先輩社員との懇談会や実際の現場をご見学頂けます。　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持参物</a:t>
            </a:r>
            <a:r>
              <a:rPr lang="en-US" altLang="ja-JP" dirty="0"/>
              <a:t>】 </a:t>
            </a:r>
            <a:r>
              <a:rPr lang="ja-JP" altLang="en-US" dirty="0"/>
              <a:t>筆記用具</a:t>
            </a:r>
            <a:endParaRPr lang="en-US" altLang="ja-JP" dirty="0"/>
          </a:p>
          <a:p>
            <a:r>
              <a:rPr lang="ja-JP" altLang="en-US" b="1" u="sng" dirty="0"/>
              <a:t>昼食はこちらでご用意いたします！</a:t>
            </a:r>
            <a:endParaRPr lang="en-US" altLang="ja-JP" b="1" u="sng" dirty="0"/>
          </a:p>
        </p:txBody>
      </p:sp>
      <p:sp>
        <p:nvSpPr>
          <p:cNvPr id="3" name="正方形/長方形 2"/>
          <p:cNvSpPr/>
          <p:nvPr/>
        </p:nvSpPr>
        <p:spPr>
          <a:xfrm>
            <a:off x="332081" y="3191836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600" dirty="0">
                <a:latin typeface="+mn-ea"/>
              </a:rPr>
              <a:t>　　</a:t>
            </a:r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ja-JP" altLang="en-US" sz="1600" b="1" dirty="0">
                <a:latin typeface="+mn-ea"/>
              </a:rPr>
              <a:t>①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②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dirty="0"/>
              <a:t>　　　　　　　　　   　</a:t>
            </a:r>
            <a:r>
              <a:rPr lang="en-US" altLang="ja-JP" sz="1600" dirty="0"/>
              <a:t>※</a:t>
            </a:r>
            <a:r>
              <a:rPr lang="ja-JP" altLang="en-US" sz="1600" dirty="0"/>
              <a:t>いずれも当日の受付は</a:t>
            </a:r>
            <a:r>
              <a:rPr lang="en-US" altLang="ja-JP" sz="1600" dirty="0"/>
              <a:t>9</a:t>
            </a:r>
            <a:r>
              <a:rPr lang="ja-JP" altLang="en-US" sz="1600" dirty="0"/>
              <a:t>：</a:t>
            </a:r>
            <a:r>
              <a:rPr lang="en-US" altLang="ja-JP" sz="1600" dirty="0"/>
              <a:t>30</a:t>
            </a:r>
            <a:r>
              <a:rPr lang="ja-JP" altLang="en-US" sz="1600" dirty="0"/>
              <a:t>より行います。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会　場</a:t>
            </a:r>
            <a:r>
              <a:rPr lang="en-US" altLang="ja-JP" sz="1600" dirty="0"/>
              <a:t>】</a:t>
            </a:r>
            <a:r>
              <a:rPr lang="ja-JP" altLang="en-US" sz="1600" dirty="0"/>
              <a:t>　本社（受付は１Ｆ管理本部）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     〒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内　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先輩社員との懇談会や実際の現場をご見学頂けます。　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 </a:t>
            </a:r>
            <a:r>
              <a:rPr lang="ja-JP" altLang="en-US" sz="1600" dirty="0"/>
              <a:t>筆記用具</a:t>
            </a:r>
            <a:endParaRPr lang="en-US" altLang="ja-JP" sz="1600" dirty="0"/>
          </a:p>
          <a:p>
            <a:r>
              <a:rPr lang="en-US" altLang="ja-JP" sz="1600" b="1" dirty="0"/>
              <a:t>            </a:t>
            </a:r>
            <a:r>
              <a:rPr lang="en-US" altLang="ja-JP" sz="1600" b="1" u="sng" dirty="0"/>
              <a:t> ※</a:t>
            </a:r>
            <a:r>
              <a:rPr lang="ja-JP" altLang="en-US" sz="1600" b="1" u="sng" dirty="0"/>
              <a:t>昼食はこちらでご用意いたします！</a:t>
            </a:r>
            <a:endParaRPr lang="en-US" altLang="ja-JP" sz="1600" b="1" u="sng" dirty="0"/>
          </a:p>
        </p:txBody>
      </p:sp>
      <p:sp>
        <p:nvSpPr>
          <p:cNvPr id="11" name="正方形/長方形 10"/>
          <p:cNvSpPr/>
          <p:nvPr/>
        </p:nvSpPr>
        <p:spPr>
          <a:xfrm>
            <a:off x="443289" y="2677420"/>
            <a:ext cx="5030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ln w="0"/>
              </a:rPr>
              <a:t>◇石川建設株式会社　会社説明会◇</a:t>
            </a:r>
          </a:p>
        </p:txBody>
      </p:sp>
      <p:pic>
        <p:nvPicPr>
          <p:cNvPr id="18" name="Picture 9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2" y="6263303"/>
            <a:ext cx="1556951" cy="53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高橋和美\AppData\Local\Microsoft\Windows\Temporary Internet Files\Content.Outlook\B9XDR6EB\石川建設様QRコード (2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5480" y="6184463"/>
            <a:ext cx="688249" cy="68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7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0034" y="6291745"/>
            <a:ext cx="1244022" cy="40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高橋和美\Desktop\マイナビ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5478" y="6170385"/>
            <a:ext cx="662803" cy="682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591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" y="1094570"/>
            <a:ext cx="12192000" cy="482599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316009" y="544959"/>
            <a:ext cx="7563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前橋工科大学のみなさまへ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978071" y="5893971"/>
            <a:ext cx="5743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こちらより</a:t>
            </a:r>
            <a:r>
              <a:rPr lang="ja-JP" altLang="en-US" sz="1600" b="1" dirty="0"/>
              <a:t>エントリーして下さい</a:t>
            </a:r>
            <a:r>
              <a:rPr lang="ja-JP" altLang="en-US" b="1" dirty="0"/>
              <a:t>！</a:t>
            </a:r>
            <a:endParaRPr kumimoji="1" lang="ja-JP" altLang="en-US" b="1" dirty="0"/>
          </a:p>
        </p:txBody>
      </p:sp>
      <p:pic>
        <p:nvPicPr>
          <p:cNvPr id="1030" name="Picture 6" descr="石川建設株式会社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6" y="6055185"/>
            <a:ext cx="3082965" cy="61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300719" y="1353981"/>
            <a:ext cx="70144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本日は、当社ブースにお越しいただきまして、ありがとうございました</a:t>
            </a:r>
            <a:r>
              <a:rPr kumimoji="1" lang="ja-JP" altLang="en-US" sz="1600" b="1" dirty="0"/>
              <a:t>。</a:t>
            </a:r>
            <a:endParaRPr kumimoji="1" lang="en-US" altLang="ja-JP" sz="1600" b="1" dirty="0"/>
          </a:p>
          <a:p>
            <a:r>
              <a:rPr lang="ja-JP" altLang="en-US" sz="1600" b="1" dirty="0"/>
              <a:t>下記日程にて、会社説明会を予定しております。</a:t>
            </a:r>
            <a:endParaRPr lang="en-US" altLang="ja-JP" sz="1600" b="1" dirty="0"/>
          </a:p>
          <a:p>
            <a:r>
              <a:rPr lang="ja-JP" altLang="en-US" sz="1600" b="1" dirty="0"/>
              <a:t>「もう少し詳しく聞いてみたい！」「先輩社員と直接あって話したい！」という方は、是非ご参加下さい。先輩社員も登場しますよ！</a:t>
            </a:r>
            <a:endParaRPr kumimoji="1" lang="en-US" altLang="ja-JP" sz="1600" b="1" dirty="0"/>
          </a:p>
          <a:p>
            <a:endParaRPr kumimoji="1" lang="en-US" altLang="ja-JP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1003" y="3463105"/>
            <a:ext cx="86292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  <a:endParaRPr lang="en-US" altLang="ja-JP" sz="1600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会場</a:t>
            </a:r>
            <a:r>
              <a:rPr lang="en-US" altLang="ja-JP" sz="1600" dirty="0"/>
              <a:t>】</a:t>
            </a:r>
            <a:r>
              <a:rPr lang="ja-JP" altLang="en-US" sz="1600" dirty="0"/>
              <a:t>　　 本社（受付は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本社１</a:t>
            </a:r>
            <a:r>
              <a:rPr lang="en-US" altLang="ja-JP" sz="1600" dirty="0">
                <a:latin typeface="ＭＳ Ｐゴシック" panose="020B0600070205080204" pitchFamily="50" charset="-128"/>
              </a:rPr>
              <a:t>F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〒</a:t>
            </a:r>
            <a:r>
              <a:rPr lang="en-US" altLang="zh-CN" sz="1600" dirty="0">
                <a:ea typeface="ＭＳ Ｐゴシック" panose="020B0600070205080204" pitchFamily="50" charset="-128"/>
              </a:rPr>
              <a:t>373-0853</a:t>
            </a:r>
            <a:r>
              <a:rPr lang="en-US" altLang="zh-CN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群馬県太田市浜町</a:t>
            </a:r>
            <a:r>
              <a:rPr lang="en-US" altLang="zh-CN" sz="1600" dirty="0">
                <a:ea typeface="ＭＳ Ｐゴシック" panose="020B0600070205080204" pitchFamily="50" charset="-128"/>
              </a:rPr>
              <a:t>10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zh-CN" sz="1600" dirty="0">
                <a:ea typeface="ＭＳ Ｐゴシック" panose="020B0600070205080204" pitchFamily="50" charset="-128"/>
              </a:rPr>
              <a:t>33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内容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先輩社員との座談会や実際の職場をご見学頂けます。 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</a:t>
            </a:r>
            <a:r>
              <a:rPr lang="ja-JP" altLang="en-US" sz="1600" dirty="0"/>
              <a:t>　　筆記用具</a:t>
            </a:r>
            <a:endParaRPr lang="en-US" altLang="ja-JP" sz="1600" dirty="0"/>
          </a:p>
          <a:p>
            <a:r>
              <a:rPr lang="en-US" altLang="ja-JP" sz="1600" dirty="0"/>
              <a:t>※</a:t>
            </a:r>
            <a:r>
              <a:rPr lang="ja-JP" altLang="en-US" sz="1600" dirty="0"/>
              <a:t>昼食はこちらでご用意いたします！ </a:t>
            </a:r>
          </a:p>
          <a:p>
            <a:r>
              <a:rPr lang="ja-JP" altLang="en-US" sz="1600" dirty="0"/>
              <a:t> </a:t>
            </a:r>
          </a:p>
          <a:p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540776" y="2868560"/>
            <a:ext cx="592377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0"/>
              </a:rPr>
              <a:t>◇</a:t>
            </a:r>
            <a:r>
              <a:rPr lang="ja-JP" altLang="en-US" sz="2400" b="1" dirty="0">
                <a:ln w="0"/>
              </a:rPr>
              <a:t>石川建設株式会社　インターンシップ</a:t>
            </a:r>
            <a:r>
              <a:rPr lang="ja-JP" altLang="en-US" sz="2800" b="1" dirty="0">
                <a:ln w="0"/>
              </a:rPr>
              <a:t>◇</a:t>
            </a:r>
          </a:p>
          <a:p>
            <a:pPr algn="ctr"/>
            <a:endParaRPr lang="ja-JP" altLang="en-US" sz="280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186741" y="5920569"/>
            <a:ext cx="3248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〒</a:t>
            </a:r>
            <a:r>
              <a:rPr lang="en-US" altLang="ja-JP" sz="1400" dirty="0"/>
              <a:t>373-0853</a:t>
            </a:r>
          </a:p>
          <a:p>
            <a:r>
              <a:rPr lang="ja-JP" altLang="en-US" sz="1400" dirty="0"/>
              <a:t>群馬県太田市浜町</a:t>
            </a:r>
            <a:r>
              <a:rPr lang="en-US" altLang="ja-JP" sz="1400" dirty="0"/>
              <a:t>10</a:t>
            </a:r>
            <a:r>
              <a:rPr lang="ja-JP" altLang="en-US" sz="1400" dirty="0"/>
              <a:t>番</a:t>
            </a:r>
            <a:r>
              <a:rPr lang="en-US" altLang="ja-JP" sz="1400" dirty="0"/>
              <a:t>33</a:t>
            </a:r>
            <a:r>
              <a:rPr lang="ja-JP" altLang="en-US" sz="1400" dirty="0"/>
              <a:t>号</a:t>
            </a:r>
            <a:endParaRPr lang="en-US" altLang="ja-JP" sz="1400" dirty="0"/>
          </a:p>
          <a:p>
            <a:r>
              <a:rPr lang="en-US" altLang="ja-JP" sz="1400" dirty="0">
                <a:hlinkClick r:id="rId5"/>
              </a:rPr>
              <a:t>TEL:</a:t>
            </a:r>
            <a:r>
              <a:rPr kumimoji="1" lang="en-US" altLang="ja-JP" sz="1400" dirty="0">
                <a:hlinkClick r:id="rId5"/>
              </a:rPr>
              <a:t>0276</a:t>
            </a:r>
            <a:r>
              <a:rPr lang="en-US" altLang="ja-JP" sz="1400" dirty="0">
                <a:hlinkClick r:id="rId5"/>
              </a:rPr>
              <a:t>-</a:t>
            </a:r>
            <a:r>
              <a:rPr kumimoji="1" lang="en-US" altLang="ja-JP" sz="1400" dirty="0">
                <a:hlinkClick r:id="rId5"/>
              </a:rPr>
              <a:t>48-1511</a:t>
            </a:r>
            <a:r>
              <a:rPr lang="ja-JP" altLang="en-US" sz="1400" dirty="0"/>
              <a:t>  </a:t>
            </a:r>
            <a:r>
              <a:rPr kumimoji="1" lang="en-US" altLang="ja-JP" sz="1400" dirty="0"/>
              <a:t>(</a:t>
            </a:r>
            <a:r>
              <a:rPr lang="ja-JP" altLang="en-US" sz="1400" dirty="0"/>
              <a:t>管理本部</a:t>
            </a:r>
            <a:r>
              <a:rPr lang="en-US" altLang="ja-JP" sz="1400" dirty="0"/>
              <a:t>:</a:t>
            </a:r>
            <a:r>
              <a:rPr lang="ja-JP" altLang="en-US" sz="1400" dirty="0"/>
              <a:t>高橋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http://www.ishikawa-inc.co.jp/</a:t>
            </a:r>
            <a:endParaRPr kumimoji="1" lang="ja-JP" altLang="en-US" sz="1400" dirty="0"/>
          </a:p>
        </p:txBody>
      </p:sp>
      <p:sp>
        <p:nvSpPr>
          <p:cNvPr id="16" name="メモ 15"/>
          <p:cNvSpPr/>
          <p:nvPr/>
        </p:nvSpPr>
        <p:spPr>
          <a:xfrm>
            <a:off x="197709" y="2545492"/>
            <a:ext cx="6820930" cy="3303751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latin typeface="+mn-ea"/>
              </a:rPr>
              <a:t>【</a:t>
            </a:r>
            <a:r>
              <a:rPr lang="ja-JP" altLang="en-US" dirty="0">
                <a:latin typeface="+mn-ea"/>
              </a:rPr>
              <a:t>開催日時</a:t>
            </a:r>
            <a:r>
              <a:rPr lang="en-US" altLang="ja-JP" dirty="0">
                <a:latin typeface="+mn-ea"/>
              </a:rPr>
              <a:t>】  </a:t>
            </a:r>
            <a:r>
              <a:rPr lang="ja-JP" altLang="en-US" b="1" dirty="0">
                <a:latin typeface="+mn-ea"/>
              </a:rPr>
              <a:t>①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dirty="0"/>
              <a:t>　　　　　　　　　　</a:t>
            </a:r>
            <a:r>
              <a:rPr lang="en-US" altLang="ja-JP" dirty="0"/>
              <a:t>※</a:t>
            </a:r>
            <a:r>
              <a:rPr lang="ja-JP" altLang="en-US" dirty="0"/>
              <a:t>いずれも当日の受付は</a:t>
            </a:r>
            <a:r>
              <a:rPr lang="en-US" altLang="ja-JP" dirty="0"/>
              <a:t>9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より行います。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会　場</a:t>
            </a:r>
            <a:r>
              <a:rPr lang="en-US" altLang="ja-JP" dirty="0"/>
              <a:t>】</a:t>
            </a:r>
            <a:r>
              <a:rPr lang="ja-JP" altLang="en-US" dirty="0"/>
              <a:t>　本社（受付は１Ｆ管理本部）</a:t>
            </a:r>
            <a:endParaRPr lang="en-US" altLang="ja-JP" dirty="0"/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/>
              <a:t>【</a:t>
            </a:r>
            <a:r>
              <a:rPr lang="ja-JP" altLang="en-US" dirty="0"/>
              <a:t>内　容</a:t>
            </a:r>
            <a:r>
              <a:rPr lang="en-US" altLang="ja-JP" dirty="0"/>
              <a:t>】</a:t>
            </a:r>
            <a:r>
              <a:rPr lang="ja-JP" altLang="en-US" dirty="0"/>
              <a:t>　先輩社員との懇談会や実際の現場をご見学頂けます。　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持参物</a:t>
            </a:r>
            <a:r>
              <a:rPr lang="en-US" altLang="ja-JP" dirty="0"/>
              <a:t>】 </a:t>
            </a:r>
            <a:r>
              <a:rPr lang="ja-JP" altLang="en-US" dirty="0"/>
              <a:t>筆記用具</a:t>
            </a:r>
            <a:endParaRPr lang="en-US" altLang="ja-JP" dirty="0"/>
          </a:p>
          <a:p>
            <a:r>
              <a:rPr lang="ja-JP" altLang="en-US" b="1" u="sng" dirty="0"/>
              <a:t>昼食はこちらでご用意いたします！</a:t>
            </a:r>
            <a:endParaRPr lang="en-US" altLang="ja-JP" b="1" u="sng" dirty="0"/>
          </a:p>
        </p:txBody>
      </p:sp>
      <p:sp>
        <p:nvSpPr>
          <p:cNvPr id="3" name="正方形/長方形 2"/>
          <p:cNvSpPr/>
          <p:nvPr/>
        </p:nvSpPr>
        <p:spPr>
          <a:xfrm>
            <a:off x="332081" y="3191836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600" dirty="0">
                <a:latin typeface="+mn-ea"/>
              </a:rPr>
              <a:t>　　</a:t>
            </a:r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ja-JP" altLang="en-US" sz="1600" b="1" dirty="0">
                <a:latin typeface="+mn-ea"/>
              </a:rPr>
              <a:t>①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②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dirty="0"/>
              <a:t>　　　　　　　　　   　</a:t>
            </a:r>
            <a:r>
              <a:rPr lang="en-US" altLang="ja-JP" sz="1600" dirty="0"/>
              <a:t>※</a:t>
            </a:r>
            <a:r>
              <a:rPr lang="ja-JP" altLang="en-US" sz="1600" dirty="0"/>
              <a:t>いずれも当日の受付は</a:t>
            </a:r>
            <a:r>
              <a:rPr lang="en-US" altLang="ja-JP" sz="1600" dirty="0"/>
              <a:t>9</a:t>
            </a:r>
            <a:r>
              <a:rPr lang="ja-JP" altLang="en-US" sz="1600" dirty="0"/>
              <a:t>：</a:t>
            </a:r>
            <a:r>
              <a:rPr lang="en-US" altLang="ja-JP" sz="1600" dirty="0"/>
              <a:t>30</a:t>
            </a:r>
            <a:r>
              <a:rPr lang="ja-JP" altLang="en-US" sz="1600" dirty="0"/>
              <a:t>より行います。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会　場</a:t>
            </a:r>
            <a:r>
              <a:rPr lang="en-US" altLang="ja-JP" sz="1600" dirty="0"/>
              <a:t>】</a:t>
            </a:r>
            <a:r>
              <a:rPr lang="ja-JP" altLang="en-US" sz="1600" dirty="0"/>
              <a:t>　本社（受付は１Ｆ管理本部）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     〒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内　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先輩社員との懇談会や実際の現場をご見学頂けます。　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 </a:t>
            </a:r>
            <a:r>
              <a:rPr lang="ja-JP" altLang="en-US" sz="1600" dirty="0"/>
              <a:t>筆記用具</a:t>
            </a:r>
            <a:endParaRPr lang="en-US" altLang="ja-JP" sz="1600" dirty="0"/>
          </a:p>
          <a:p>
            <a:r>
              <a:rPr lang="en-US" altLang="ja-JP" sz="1600" b="1" dirty="0"/>
              <a:t>            </a:t>
            </a:r>
            <a:r>
              <a:rPr lang="en-US" altLang="ja-JP" sz="1600" b="1" u="sng" dirty="0"/>
              <a:t> ※</a:t>
            </a:r>
            <a:r>
              <a:rPr lang="ja-JP" altLang="en-US" sz="1600" b="1" u="sng" dirty="0"/>
              <a:t>昼食はこちらでご用意いたします！</a:t>
            </a:r>
            <a:endParaRPr lang="en-US" altLang="ja-JP" sz="1600" b="1" u="sng" dirty="0"/>
          </a:p>
        </p:txBody>
      </p:sp>
      <p:sp>
        <p:nvSpPr>
          <p:cNvPr id="11" name="正方形/長方形 10"/>
          <p:cNvSpPr/>
          <p:nvPr/>
        </p:nvSpPr>
        <p:spPr>
          <a:xfrm>
            <a:off x="443289" y="2677420"/>
            <a:ext cx="5030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ln w="0"/>
              </a:rPr>
              <a:t>◇石川建設株式会社　会社説明会◇</a:t>
            </a:r>
          </a:p>
        </p:txBody>
      </p:sp>
      <p:pic>
        <p:nvPicPr>
          <p:cNvPr id="18" name="Picture 9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2" y="6263303"/>
            <a:ext cx="1556951" cy="53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高橋和美\AppData\Local\Microsoft\Windows\Temporary Internet Files\Content.Outlook\B9XDR6EB\石川建設様QRコード (2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5480" y="6184463"/>
            <a:ext cx="688249" cy="68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7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0034" y="6291745"/>
            <a:ext cx="1244022" cy="40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高橋和美\Desktop\マイナビ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5478" y="6170385"/>
            <a:ext cx="662803" cy="682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591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" y="1094570"/>
            <a:ext cx="12192000" cy="482599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316009" y="544959"/>
            <a:ext cx="7563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足利工業大学のみなさまへ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978071" y="5893971"/>
            <a:ext cx="5743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こちらより</a:t>
            </a:r>
            <a:r>
              <a:rPr lang="ja-JP" altLang="en-US" sz="1600" b="1" dirty="0"/>
              <a:t>エントリーして下さい</a:t>
            </a:r>
            <a:r>
              <a:rPr lang="ja-JP" altLang="en-US" b="1" dirty="0"/>
              <a:t>！</a:t>
            </a:r>
            <a:endParaRPr kumimoji="1" lang="ja-JP" altLang="en-US" b="1" dirty="0"/>
          </a:p>
        </p:txBody>
      </p:sp>
      <p:pic>
        <p:nvPicPr>
          <p:cNvPr id="1030" name="Picture 6" descr="石川建設株式会社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98" y="6078637"/>
            <a:ext cx="3082965" cy="61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300719" y="1353981"/>
            <a:ext cx="70144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本日は、当社ブースにお越しいただきまして、ありがとうございました</a:t>
            </a:r>
            <a:r>
              <a:rPr kumimoji="1" lang="ja-JP" altLang="en-US" sz="1600" b="1" dirty="0"/>
              <a:t>。</a:t>
            </a:r>
            <a:endParaRPr kumimoji="1" lang="en-US" altLang="ja-JP" sz="1600" b="1" dirty="0"/>
          </a:p>
          <a:p>
            <a:r>
              <a:rPr lang="ja-JP" altLang="en-US" sz="1600" b="1" dirty="0"/>
              <a:t>下記日程にて、会社説明会を予定しております。</a:t>
            </a:r>
            <a:endParaRPr lang="en-US" altLang="ja-JP" sz="1600" b="1" dirty="0"/>
          </a:p>
          <a:p>
            <a:r>
              <a:rPr lang="ja-JP" altLang="en-US" sz="1600" b="1" dirty="0"/>
              <a:t>「もう少し詳しく聞いてみたい！」「先輩社員と直接あって話したい！」という方は、是非ご参加下さい。先輩社員も登場しますよ！</a:t>
            </a:r>
            <a:endParaRPr kumimoji="1" lang="en-US" altLang="ja-JP" sz="1600" b="1" dirty="0"/>
          </a:p>
          <a:p>
            <a:endParaRPr kumimoji="1" lang="en-US" altLang="ja-JP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1003" y="3463105"/>
            <a:ext cx="86292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  <a:endParaRPr lang="en-US" altLang="ja-JP" sz="1600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会場</a:t>
            </a:r>
            <a:r>
              <a:rPr lang="en-US" altLang="ja-JP" sz="1600" dirty="0"/>
              <a:t>】</a:t>
            </a:r>
            <a:r>
              <a:rPr lang="ja-JP" altLang="en-US" sz="1600" dirty="0"/>
              <a:t>　　 本社（受付は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本社１</a:t>
            </a:r>
            <a:r>
              <a:rPr lang="en-US" altLang="ja-JP" sz="1600" dirty="0">
                <a:latin typeface="ＭＳ Ｐゴシック" panose="020B0600070205080204" pitchFamily="50" charset="-128"/>
              </a:rPr>
              <a:t>F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〒</a:t>
            </a:r>
            <a:r>
              <a:rPr lang="en-US" altLang="zh-CN" sz="1600" dirty="0">
                <a:ea typeface="ＭＳ Ｐゴシック" panose="020B0600070205080204" pitchFamily="50" charset="-128"/>
              </a:rPr>
              <a:t>373-0853</a:t>
            </a:r>
            <a:r>
              <a:rPr lang="en-US" altLang="zh-CN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群馬県太田市浜町</a:t>
            </a:r>
            <a:r>
              <a:rPr lang="en-US" altLang="zh-CN" sz="1600" dirty="0">
                <a:ea typeface="ＭＳ Ｐゴシック" panose="020B0600070205080204" pitchFamily="50" charset="-128"/>
              </a:rPr>
              <a:t>10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zh-CN" sz="1600" dirty="0">
                <a:ea typeface="ＭＳ Ｐゴシック" panose="020B0600070205080204" pitchFamily="50" charset="-128"/>
              </a:rPr>
              <a:t>33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内容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先輩社員との座談会や実際の職場をご見学頂けます。 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</a:t>
            </a:r>
            <a:r>
              <a:rPr lang="ja-JP" altLang="en-US" sz="1600" dirty="0"/>
              <a:t>　　筆記用具</a:t>
            </a:r>
            <a:endParaRPr lang="en-US" altLang="ja-JP" sz="1600" dirty="0"/>
          </a:p>
          <a:p>
            <a:r>
              <a:rPr lang="en-US" altLang="ja-JP" sz="1600" dirty="0"/>
              <a:t>※</a:t>
            </a:r>
            <a:r>
              <a:rPr lang="ja-JP" altLang="en-US" sz="1600" dirty="0"/>
              <a:t>昼食はこちらでご用意いたします！ </a:t>
            </a:r>
          </a:p>
          <a:p>
            <a:r>
              <a:rPr lang="ja-JP" altLang="en-US" sz="1600" dirty="0"/>
              <a:t> </a:t>
            </a:r>
          </a:p>
          <a:p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540776" y="2868560"/>
            <a:ext cx="592377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0"/>
              </a:rPr>
              <a:t>◇</a:t>
            </a:r>
            <a:r>
              <a:rPr lang="ja-JP" altLang="en-US" sz="2400" b="1" dirty="0">
                <a:ln w="0"/>
              </a:rPr>
              <a:t>石川建設株式会社　インターンシップ</a:t>
            </a:r>
            <a:r>
              <a:rPr lang="ja-JP" altLang="en-US" sz="2800" b="1" dirty="0">
                <a:ln w="0"/>
              </a:rPr>
              <a:t>◇</a:t>
            </a:r>
          </a:p>
          <a:p>
            <a:pPr algn="ctr"/>
            <a:endParaRPr lang="ja-JP" altLang="en-US" sz="280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186741" y="5920569"/>
            <a:ext cx="3248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〒</a:t>
            </a:r>
            <a:r>
              <a:rPr lang="en-US" altLang="ja-JP" sz="1400" dirty="0"/>
              <a:t>373-0853</a:t>
            </a:r>
          </a:p>
          <a:p>
            <a:r>
              <a:rPr lang="ja-JP" altLang="en-US" sz="1400" dirty="0"/>
              <a:t>群馬県太田市浜町</a:t>
            </a:r>
            <a:r>
              <a:rPr lang="en-US" altLang="ja-JP" sz="1400" dirty="0"/>
              <a:t>10</a:t>
            </a:r>
            <a:r>
              <a:rPr lang="ja-JP" altLang="en-US" sz="1400" dirty="0"/>
              <a:t>番</a:t>
            </a:r>
            <a:r>
              <a:rPr lang="en-US" altLang="ja-JP" sz="1400" dirty="0"/>
              <a:t>33</a:t>
            </a:r>
            <a:r>
              <a:rPr lang="ja-JP" altLang="en-US" sz="1400" dirty="0"/>
              <a:t>号</a:t>
            </a:r>
            <a:endParaRPr lang="en-US" altLang="ja-JP" sz="1400" dirty="0"/>
          </a:p>
          <a:p>
            <a:r>
              <a:rPr lang="en-US" altLang="ja-JP" sz="1400" dirty="0">
                <a:hlinkClick r:id="rId5"/>
              </a:rPr>
              <a:t>TEL:</a:t>
            </a:r>
            <a:r>
              <a:rPr kumimoji="1" lang="en-US" altLang="ja-JP" sz="1400" dirty="0">
                <a:hlinkClick r:id="rId5"/>
              </a:rPr>
              <a:t>0276</a:t>
            </a:r>
            <a:r>
              <a:rPr lang="en-US" altLang="ja-JP" sz="1400" dirty="0">
                <a:hlinkClick r:id="rId5"/>
              </a:rPr>
              <a:t>-</a:t>
            </a:r>
            <a:r>
              <a:rPr kumimoji="1" lang="en-US" altLang="ja-JP" sz="1400" dirty="0">
                <a:hlinkClick r:id="rId5"/>
              </a:rPr>
              <a:t>48-1511</a:t>
            </a:r>
            <a:r>
              <a:rPr lang="ja-JP" altLang="en-US" sz="1400" dirty="0"/>
              <a:t>  </a:t>
            </a:r>
            <a:r>
              <a:rPr kumimoji="1" lang="en-US" altLang="ja-JP" sz="1400" dirty="0"/>
              <a:t>(</a:t>
            </a:r>
            <a:r>
              <a:rPr lang="ja-JP" altLang="en-US" sz="1400" dirty="0"/>
              <a:t>管理本部</a:t>
            </a:r>
            <a:r>
              <a:rPr lang="en-US" altLang="ja-JP" sz="1400" dirty="0"/>
              <a:t>:</a:t>
            </a:r>
            <a:r>
              <a:rPr lang="ja-JP" altLang="en-US" sz="1400" dirty="0"/>
              <a:t>高橋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http://www.ishikawa-inc.co.jp/</a:t>
            </a:r>
            <a:endParaRPr kumimoji="1" lang="ja-JP" altLang="en-US" sz="1400" dirty="0"/>
          </a:p>
        </p:txBody>
      </p:sp>
      <p:sp>
        <p:nvSpPr>
          <p:cNvPr id="16" name="メモ 15"/>
          <p:cNvSpPr/>
          <p:nvPr/>
        </p:nvSpPr>
        <p:spPr>
          <a:xfrm>
            <a:off x="197709" y="2545492"/>
            <a:ext cx="6820930" cy="3303751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latin typeface="+mn-ea"/>
              </a:rPr>
              <a:t>【</a:t>
            </a:r>
            <a:r>
              <a:rPr lang="ja-JP" altLang="en-US" dirty="0">
                <a:latin typeface="+mn-ea"/>
              </a:rPr>
              <a:t>開催日時</a:t>
            </a:r>
            <a:r>
              <a:rPr lang="en-US" altLang="ja-JP" dirty="0">
                <a:latin typeface="+mn-ea"/>
              </a:rPr>
              <a:t>】  </a:t>
            </a:r>
            <a:r>
              <a:rPr lang="ja-JP" altLang="en-US" b="1" dirty="0">
                <a:latin typeface="+mn-ea"/>
              </a:rPr>
              <a:t>①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dirty="0"/>
              <a:t>　　　　　　　　　　</a:t>
            </a:r>
            <a:r>
              <a:rPr lang="en-US" altLang="ja-JP" dirty="0"/>
              <a:t>※</a:t>
            </a:r>
            <a:r>
              <a:rPr lang="ja-JP" altLang="en-US" dirty="0"/>
              <a:t>いずれも当日の受付は</a:t>
            </a:r>
            <a:r>
              <a:rPr lang="en-US" altLang="ja-JP" dirty="0"/>
              <a:t>9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より行います。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会　場</a:t>
            </a:r>
            <a:r>
              <a:rPr lang="en-US" altLang="ja-JP" dirty="0"/>
              <a:t>】</a:t>
            </a:r>
            <a:r>
              <a:rPr lang="ja-JP" altLang="en-US" dirty="0"/>
              <a:t>　本社（受付は１Ｆ管理本部）</a:t>
            </a:r>
            <a:endParaRPr lang="en-US" altLang="ja-JP" dirty="0"/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/>
              <a:t>【</a:t>
            </a:r>
            <a:r>
              <a:rPr lang="ja-JP" altLang="en-US" dirty="0"/>
              <a:t>内　容</a:t>
            </a:r>
            <a:r>
              <a:rPr lang="en-US" altLang="ja-JP" dirty="0"/>
              <a:t>】</a:t>
            </a:r>
            <a:r>
              <a:rPr lang="ja-JP" altLang="en-US" dirty="0"/>
              <a:t>　先輩社員との懇談会や実際の現場をご見学頂けます。　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持参物</a:t>
            </a:r>
            <a:r>
              <a:rPr lang="en-US" altLang="ja-JP" dirty="0"/>
              <a:t>】 </a:t>
            </a:r>
            <a:r>
              <a:rPr lang="ja-JP" altLang="en-US" dirty="0"/>
              <a:t>筆記用具</a:t>
            </a:r>
            <a:endParaRPr lang="en-US" altLang="ja-JP" dirty="0"/>
          </a:p>
          <a:p>
            <a:r>
              <a:rPr lang="ja-JP" altLang="en-US" b="1" u="sng" dirty="0"/>
              <a:t>昼食はこちらでご用意いたします！</a:t>
            </a:r>
            <a:endParaRPr lang="en-US" altLang="ja-JP" b="1" u="sng" dirty="0"/>
          </a:p>
        </p:txBody>
      </p:sp>
      <p:sp>
        <p:nvSpPr>
          <p:cNvPr id="3" name="正方形/長方形 2"/>
          <p:cNvSpPr/>
          <p:nvPr/>
        </p:nvSpPr>
        <p:spPr>
          <a:xfrm>
            <a:off x="332081" y="3191836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600" dirty="0">
                <a:latin typeface="+mn-ea"/>
              </a:rPr>
              <a:t>　　</a:t>
            </a:r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ja-JP" altLang="en-US" sz="1600" b="1" dirty="0">
                <a:latin typeface="+mn-ea"/>
              </a:rPr>
              <a:t>①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②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dirty="0"/>
              <a:t>　　　　　　　　　   　</a:t>
            </a:r>
            <a:r>
              <a:rPr lang="en-US" altLang="ja-JP" sz="1600" dirty="0"/>
              <a:t>※</a:t>
            </a:r>
            <a:r>
              <a:rPr lang="ja-JP" altLang="en-US" sz="1600" dirty="0"/>
              <a:t>いずれも当日の受付は</a:t>
            </a:r>
            <a:r>
              <a:rPr lang="en-US" altLang="ja-JP" sz="1600" dirty="0"/>
              <a:t>9</a:t>
            </a:r>
            <a:r>
              <a:rPr lang="ja-JP" altLang="en-US" sz="1600" dirty="0"/>
              <a:t>：</a:t>
            </a:r>
            <a:r>
              <a:rPr lang="en-US" altLang="ja-JP" sz="1600" dirty="0"/>
              <a:t>30</a:t>
            </a:r>
            <a:r>
              <a:rPr lang="ja-JP" altLang="en-US" sz="1600" dirty="0"/>
              <a:t>より行います。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会　場</a:t>
            </a:r>
            <a:r>
              <a:rPr lang="en-US" altLang="ja-JP" sz="1600" dirty="0"/>
              <a:t>】</a:t>
            </a:r>
            <a:r>
              <a:rPr lang="ja-JP" altLang="en-US" sz="1600" dirty="0"/>
              <a:t>　本社（受付は１Ｆ管理本部）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     〒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内　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先輩社員との懇談会や実際の現場をご見学頂けます。　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 </a:t>
            </a:r>
            <a:r>
              <a:rPr lang="ja-JP" altLang="en-US" sz="1600" dirty="0"/>
              <a:t>筆記用具</a:t>
            </a:r>
            <a:endParaRPr lang="en-US" altLang="ja-JP" sz="1600" dirty="0"/>
          </a:p>
          <a:p>
            <a:r>
              <a:rPr lang="en-US" altLang="ja-JP" sz="1600" b="1" dirty="0"/>
              <a:t>            </a:t>
            </a:r>
            <a:r>
              <a:rPr lang="en-US" altLang="ja-JP" sz="1600" b="1" u="sng" dirty="0"/>
              <a:t> ※</a:t>
            </a:r>
            <a:r>
              <a:rPr lang="ja-JP" altLang="en-US" sz="1600" b="1" u="sng" dirty="0"/>
              <a:t>昼食はこちらでご用意いたします！</a:t>
            </a:r>
            <a:endParaRPr lang="en-US" altLang="ja-JP" sz="1600" b="1" u="sng" dirty="0"/>
          </a:p>
        </p:txBody>
      </p:sp>
      <p:sp>
        <p:nvSpPr>
          <p:cNvPr id="11" name="正方形/長方形 10"/>
          <p:cNvSpPr/>
          <p:nvPr/>
        </p:nvSpPr>
        <p:spPr>
          <a:xfrm>
            <a:off x="443289" y="2677420"/>
            <a:ext cx="5030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ln w="0"/>
              </a:rPr>
              <a:t>◇石川建設株式会社　会社説明会◇</a:t>
            </a:r>
          </a:p>
        </p:txBody>
      </p:sp>
      <p:pic>
        <p:nvPicPr>
          <p:cNvPr id="18" name="Picture 9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2" y="6263303"/>
            <a:ext cx="1556951" cy="53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高橋和美\AppData\Local\Microsoft\Windows\Temporary Internet Files\Content.Outlook\B9XDR6EB\石川建設様QRコード (2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5480" y="6184463"/>
            <a:ext cx="688249" cy="68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7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0034" y="6291745"/>
            <a:ext cx="1244022" cy="40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高橋和美\Desktop\マイナビ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5478" y="6170385"/>
            <a:ext cx="662803" cy="682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8221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" y="1094570"/>
            <a:ext cx="12192000" cy="482599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316009" y="544959"/>
            <a:ext cx="7563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関東職業能力開発大学校のみなさまへ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978071" y="5893971"/>
            <a:ext cx="5743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こちらより</a:t>
            </a:r>
            <a:r>
              <a:rPr lang="ja-JP" altLang="en-US" sz="1600" b="1" dirty="0"/>
              <a:t>エントリーして下さい</a:t>
            </a:r>
            <a:r>
              <a:rPr lang="ja-JP" altLang="en-US" b="1" dirty="0"/>
              <a:t>！</a:t>
            </a:r>
            <a:endParaRPr kumimoji="1" lang="ja-JP" altLang="en-US" b="1" dirty="0"/>
          </a:p>
        </p:txBody>
      </p:sp>
      <p:pic>
        <p:nvPicPr>
          <p:cNvPr id="1030" name="Picture 6" descr="石川建設株式会社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6" y="6055185"/>
            <a:ext cx="3082965" cy="61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277977" y="1192077"/>
            <a:ext cx="70144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600" b="1" dirty="0"/>
          </a:p>
          <a:p>
            <a:r>
              <a:rPr lang="ja-JP" altLang="en-US" sz="1600" b="1" dirty="0"/>
              <a:t>下記日程にて、会社説明会を予定しております。</a:t>
            </a:r>
            <a:endParaRPr lang="en-US" altLang="ja-JP" sz="1600" b="1" dirty="0"/>
          </a:p>
          <a:p>
            <a:r>
              <a:rPr lang="ja-JP" altLang="en-US" sz="1600" b="1" dirty="0"/>
              <a:t>「詳しく話を聞いてみたい！」「先輩社員と直接あって話したい！」という方は、　是非ご参加下さい。先輩社員も登場しますよ！</a:t>
            </a:r>
            <a:endParaRPr kumimoji="1" lang="en-US" altLang="ja-JP" sz="1600" b="1" dirty="0"/>
          </a:p>
          <a:p>
            <a:endParaRPr kumimoji="1" lang="en-US" altLang="ja-JP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1003" y="3463105"/>
            <a:ext cx="86292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  <a:endParaRPr lang="en-US" altLang="ja-JP" sz="1600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日（火）　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集合</a:t>
            </a: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会場</a:t>
            </a:r>
            <a:r>
              <a:rPr lang="en-US" altLang="ja-JP" sz="1600" dirty="0"/>
              <a:t>】</a:t>
            </a:r>
            <a:r>
              <a:rPr lang="ja-JP" altLang="en-US" sz="1600" dirty="0"/>
              <a:t>　　 本社（受付は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本社１</a:t>
            </a:r>
            <a:r>
              <a:rPr lang="en-US" altLang="ja-JP" sz="1600" dirty="0">
                <a:latin typeface="ＭＳ Ｐゴシック" panose="020B0600070205080204" pitchFamily="50" charset="-128"/>
              </a:rPr>
              <a:t>F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〒</a:t>
            </a:r>
            <a:r>
              <a:rPr lang="en-US" altLang="zh-CN" sz="1600" dirty="0">
                <a:ea typeface="ＭＳ Ｐゴシック" panose="020B0600070205080204" pitchFamily="50" charset="-128"/>
              </a:rPr>
              <a:t>373-0853</a:t>
            </a:r>
            <a:r>
              <a:rPr lang="en-US" altLang="zh-CN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群馬県太田市浜町</a:t>
            </a:r>
            <a:r>
              <a:rPr lang="en-US" altLang="zh-CN" sz="1600" dirty="0">
                <a:ea typeface="ＭＳ Ｐゴシック" panose="020B0600070205080204" pitchFamily="50" charset="-128"/>
              </a:rPr>
              <a:t>10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zh-CN" sz="1600" dirty="0">
                <a:ea typeface="ＭＳ Ｐゴシック" panose="020B0600070205080204" pitchFamily="50" charset="-128"/>
              </a:rPr>
              <a:t>33</a:t>
            </a:r>
            <a:r>
              <a:rPr lang="zh-CN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内容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先輩社員との座談会や実際の職場をご見学頂けます。 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</a:t>
            </a:r>
            <a:r>
              <a:rPr lang="ja-JP" altLang="en-US" sz="1600" dirty="0"/>
              <a:t>　　筆記用具</a:t>
            </a:r>
            <a:endParaRPr lang="en-US" altLang="ja-JP" sz="1600" dirty="0"/>
          </a:p>
          <a:p>
            <a:r>
              <a:rPr lang="en-US" altLang="ja-JP" sz="1600" dirty="0"/>
              <a:t>※</a:t>
            </a:r>
            <a:r>
              <a:rPr lang="ja-JP" altLang="en-US" sz="1600" dirty="0"/>
              <a:t>昼食はこちらでご用意いたします！ </a:t>
            </a:r>
          </a:p>
          <a:p>
            <a:r>
              <a:rPr lang="ja-JP" altLang="en-US" sz="1600" dirty="0"/>
              <a:t> </a:t>
            </a:r>
          </a:p>
          <a:p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540776" y="2868560"/>
            <a:ext cx="592377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0"/>
              </a:rPr>
              <a:t>◇</a:t>
            </a:r>
            <a:r>
              <a:rPr lang="ja-JP" altLang="en-US" sz="2400" b="1" dirty="0">
                <a:ln w="0"/>
              </a:rPr>
              <a:t>石川建設株式会社　インターンシップ</a:t>
            </a:r>
            <a:r>
              <a:rPr lang="ja-JP" altLang="en-US" sz="2800" b="1" dirty="0">
                <a:ln w="0"/>
              </a:rPr>
              <a:t>◇</a:t>
            </a:r>
          </a:p>
          <a:p>
            <a:pPr algn="ctr"/>
            <a:endParaRPr lang="ja-JP" altLang="en-US" sz="280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186741" y="5920569"/>
            <a:ext cx="3248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〒</a:t>
            </a:r>
            <a:r>
              <a:rPr lang="en-US" altLang="ja-JP" sz="1400" dirty="0"/>
              <a:t>373-0853</a:t>
            </a:r>
          </a:p>
          <a:p>
            <a:r>
              <a:rPr lang="ja-JP" altLang="en-US" sz="1400" dirty="0"/>
              <a:t>群馬県太田市浜町</a:t>
            </a:r>
            <a:r>
              <a:rPr lang="en-US" altLang="ja-JP" sz="1400" dirty="0"/>
              <a:t>10</a:t>
            </a:r>
            <a:r>
              <a:rPr lang="ja-JP" altLang="en-US" sz="1400" dirty="0"/>
              <a:t>番</a:t>
            </a:r>
            <a:r>
              <a:rPr lang="en-US" altLang="ja-JP" sz="1400" dirty="0"/>
              <a:t>33</a:t>
            </a:r>
            <a:r>
              <a:rPr lang="ja-JP" altLang="en-US" sz="1400" dirty="0"/>
              <a:t>号</a:t>
            </a:r>
            <a:endParaRPr lang="en-US" altLang="ja-JP" sz="1400" dirty="0"/>
          </a:p>
          <a:p>
            <a:r>
              <a:rPr lang="en-US" altLang="ja-JP" sz="1400" dirty="0">
                <a:hlinkClick r:id="rId5"/>
              </a:rPr>
              <a:t>TEL:</a:t>
            </a:r>
            <a:r>
              <a:rPr kumimoji="1" lang="en-US" altLang="ja-JP" sz="1400" dirty="0">
                <a:hlinkClick r:id="rId5"/>
              </a:rPr>
              <a:t>0276</a:t>
            </a:r>
            <a:r>
              <a:rPr lang="en-US" altLang="ja-JP" sz="1400" dirty="0">
                <a:hlinkClick r:id="rId5"/>
              </a:rPr>
              <a:t>-</a:t>
            </a:r>
            <a:r>
              <a:rPr kumimoji="1" lang="en-US" altLang="ja-JP" sz="1400" dirty="0">
                <a:hlinkClick r:id="rId5"/>
              </a:rPr>
              <a:t>48-1511</a:t>
            </a:r>
            <a:r>
              <a:rPr lang="ja-JP" altLang="en-US" sz="1400" dirty="0"/>
              <a:t>  </a:t>
            </a:r>
            <a:r>
              <a:rPr kumimoji="1" lang="en-US" altLang="ja-JP" sz="1400" dirty="0"/>
              <a:t>(</a:t>
            </a:r>
            <a:r>
              <a:rPr lang="ja-JP" altLang="en-US" sz="1400" dirty="0"/>
              <a:t>管理本部</a:t>
            </a:r>
            <a:r>
              <a:rPr lang="en-US" altLang="ja-JP" sz="1400" dirty="0"/>
              <a:t>:</a:t>
            </a:r>
            <a:r>
              <a:rPr lang="ja-JP" altLang="en-US" sz="1400" dirty="0"/>
              <a:t>高橋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http://www.ishikawa-inc.co.jp/</a:t>
            </a:r>
            <a:endParaRPr kumimoji="1" lang="ja-JP" altLang="en-US" sz="1400" dirty="0"/>
          </a:p>
        </p:txBody>
      </p:sp>
      <p:sp>
        <p:nvSpPr>
          <p:cNvPr id="16" name="メモ 15"/>
          <p:cNvSpPr/>
          <p:nvPr/>
        </p:nvSpPr>
        <p:spPr>
          <a:xfrm>
            <a:off x="197709" y="2545492"/>
            <a:ext cx="6820930" cy="3303751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latin typeface="+mn-ea"/>
              </a:rPr>
              <a:t>【</a:t>
            </a:r>
            <a:r>
              <a:rPr lang="ja-JP" altLang="en-US" dirty="0">
                <a:latin typeface="+mn-ea"/>
              </a:rPr>
              <a:t>開催日時</a:t>
            </a:r>
            <a:r>
              <a:rPr lang="en-US" altLang="ja-JP" dirty="0">
                <a:latin typeface="+mn-ea"/>
              </a:rPr>
              <a:t>】  </a:t>
            </a:r>
            <a:r>
              <a:rPr lang="ja-JP" altLang="en-US" b="1" dirty="0">
                <a:latin typeface="+mn-ea"/>
              </a:rPr>
              <a:t>①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dirty="0"/>
              <a:t>　　　　　　　　　　</a:t>
            </a:r>
            <a:r>
              <a:rPr lang="en-US" altLang="ja-JP" dirty="0"/>
              <a:t>※</a:t>
            </a:r>
            <a:r>
              <a:rPr lang="ja-JP" altLang="en-US" dirty="0"/>
              <a:t>いずれも当日の受付は</a:t>
            </a:r>
            <a:r>
              <a:rPr lang="en-US" altLang="ja-JP" dirty="0"/>
              <a:t>9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より行います。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会　場</a:t>
            </a:r>
            <a:r>
              <a:rPr lang="en-US" altLang="ja-JP" dirty="0"/>
              <a:t>】</a:t>
            </a:r>
            <a:r>
              <a:rPr lang="ja-JP" altLang="en-US" dirty="0"/>
              <a:t>　本社（受付は１Ｆ管理本部）</a:t>
            </a:r>
            <a:endParaRPr lang="en-US" altLang="ja-JP" dirty="0"/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/>
              <a:t>【</a:t>
            </a:r>
            <a:r>
              <a:rPr lang="ja-JP" altLang="en-US" dirty="0"/>
              <a:t>内　容</a:t>
            </a:r>
            <a:r>
              <a:rPr lang="en-US" altLang="ja-JP" dirty="0"/>
              <a:t>】</a:t>
            </a:r>
            <a:r>
              <a:rPr lang="ja-JP" altLang="en-US" dirty="0"/>
              <a:t>　先輩社員との懇談会や実際の現場をご見学頂けます。　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持参物</a:t>
            </a:r>
            <a:r>
              <a:rPr lang="en-US" altLang="ja-JP" dirty="0"/>
              <a:t>】 </a:t>
            </a:r>
            <a:r>
              <a:rPr lang="ja-JP" altLang="en-US" dirty="0"/>
              <a:t>筆記用具</a:t>
            </a:r>
            <a:endParaRPr lang="en-US" altLang="ja-JP" dirty="0"/>
          </a:p>
          <a:p>
            <a:r>
              <a:rPr lang="ja-JP" altLang="en-US" b="1" u="sng" dirty="0"/>
              <a:t>昼食はこちらでご用意いたします！</a:t>
            </a:r>
            <a:endParaRPr lang="en-US" altLang="ja-JP" b="1" u="sng" dirty="0"/>
          </a:p>
        </p:txBody>
      </p:sp>
      <p:sp>
        <p:nvSpPr>
          <p:cNvPr id="3" name="正方形/長方形 2"/>
          <p:cNvSpPr/>
          <p:nvPr/>
        </p:nvSpPr>
        <p:spPr>
          <a:xfrm>
            <a:off x="332081" y="3191836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600" dirty="0">
                <a:latin typeface="+mn-ea"/>
              </a:rPr>
              <a:t>　　</a:t>
            </a:r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開催日時</a:t>
            </a:r>
            <a:r>
              <a:rPr lang="en-US" altLang="ja-JP" sz="1600" dirty="0">
                <a:latin typeface="+mn-ea"/>
              </a:rPr>
              <a:t>】   </a:t>
            </a:r>
            <a:r>
              <a:rPr lang="ja-JP" altLang="en-US" sz="1600" b="1" dirty="0">
                <a:latin typeface="+mn-ea"/>
              </a:rPr>
              <a:t>①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日（月）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②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日（土）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 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10:00</a:t>
            </a:r>
            <a:r>
              <a:rPr lang="ja-JP" altLang="en-US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16:00</a:t>
            </a:r>
          </a:p>
          <a:p>
            <a:r>
              <a:rPr lang="ja-JP" altLang="en-US" sz="1600" dirty="0"/>
              <a:t>　　　　　　　　　   　</a:t>
            </a:r>
            <a:r>
              <a:rPr lang="en-US" altLang="ja-JP" sz="1600" dirty="0"/>
              <a:t>※</a:t>
            </a:r>
            <a:r>
              <a:rPr lang="ja-JP" altLang="en-US" sz="1600" dirty="0"/>
              <a:t>いずれも当日の受付は</a:t>
            </a:r>
            <a:r>
              <a:rPr lang="en-US" altLang="ja-JP" sz="1600" dirty="0"/>
              <a:t>9</a:t>
            </a:r>
            <a:r>
              <a:rPr lang="ja-JP" altLang="en-US" sz="1600" dirty="0"/>
              <a:t>：</a:t>
            </a:r>
            <a:r>
              <a:rPr lang="en-US" altLang="ja-JP" sz="1600" dirty="0"/>
              <a:t>30</a:t>
            </a:r>
            <a:r>
              <a:rPr lang="ja-JP" altLang="en-US" sz="1600" dirty="0"/>
              <a:t>より行います。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会　場</a:t>
            </a:r>
            <a:r>
              <a:rPr lang="en-US" altLang="ja-JP" sz="1600" dirty="0"/>
              <a:t>】</a:t>
            </a:r>
            <a:r>
              <a:rPr lang="ja-JP" altLang="en-US" sz="1600" dirty="0"/>
              <a:t>　本社（受付は１Ｆ管理本部）</a:t>
            </a:r>
            <a:endParaRPr lang="en-US" altLang="ja-JP" sz="1600" dirty="0"/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      〒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373-0853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群馬県太田市浜町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内　容</a:t>
            </a:r>
            <a:r>
              <a:rPr lang="en-US" altLang="ja-JP" sz="1600" dirty="0"/>
              <a:t>】</a:t>
            </a:r>
            <a:r>
              <a:rPr lang="ja-JP" altLang="en-US" sz="1600" dirty="0"/>
              <a:t>　先輩社員との懇談会や実際の現場をご見学頂けます。　</a:t>
            </a:r>
            <a:endParaRPr lang="en-US" altLang="ja-JP" sz="1600" dirty="0"/>
          </a:p>
          <a:p>
            <a:r>
              <a:rPr lang="en-US" altLang="ja-JP" sz="1600" dirty="0"/>
              <a:t>      【</a:t>
            </a:r>
            <a:r>
              <a:rPr lang="ja-JP" altLang="en-US" sz="1600" dirty="0"/>
              <a:t>持参物</a:t>
            </a:r>
            <a:r>
              <a:rPr lang="en-US" altLang="ja-JP" sz="1600" dirty="0"/>
              <a:t>】 </a:t>
            </a:r>
            <a:r>
              <a:rPr lang="ja-JP" altLang="en-US" sz="1600" dirty="0"/>
              <a:t>筆記用具</a:t>
            </a:r>
            <a:endParaRPr lang="en-US" altLang="ja-JP" sz="1600" dirty="0"/>
          </a:p>
          <a:p>
            <a:r>
              <a:rPr lang="en-US" altLang="ja-JP" sz="1600" b="1" dirty="0"/>
              <a:t>            </a:t>
            </a:r>
            <a:r>
              <a:rPr lang="en-US" altLang="ja-JP" sz="1600" b="1" u="sng" dirty="0"/>
              <a:t> ※</a:t>
            </a:r>
            <a:r>
              <a:rPr lang="ja-JP" altLang="en-US" sz="1600" b="1" u="sng" dirty="0"/>
              <a:t>昼食はこちらでご用意いたします！</a:t>
            </a:r>
            <a:endParaRPr lang="en-US" altLang="ja-JP" sz="1600" b="1" u="sng" dirty="0"/>
          </a:p>
        </p:txBody>
      </p:sp>
      <p:sp>
        <p:nvSpPr>
          <p:cNvPr id="11" name="正方形/長方形 10"/>
          <p:cNvSpPr/>
          <p:nvPr/>
        </p:nvSpPr>
        <p:spPr>
          <a:xfrm>
            <a:off x="443289" y="2677420"/>
            <a:ext cx="5030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ln w="0"/>
              </a:rPr>
              <a:t>◇石川建設株式会社　会社説明会◇</a:t>
            </a:r>
          </a:p>
        </p:txBody>
      </p:sp>
      <p:pic>
        <p:nvPicPr>
          <p:cNvPr id="18" name="Picture 9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2" y="6263303"/>
            <a:ext cx="1556951" cy="53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高橋和美\AppData\Local\Microsoft\Windows\Temporary Internet Files\Content.Outlook\B9XDR6EB\石川建設様QRコード (2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5480" y="6184463"/>
            <a:ext cx="688249" cy="68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7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0034" y="6291745"/>
            <a:ext cx="1244022" cy="40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高橋和美\Desktop\マイナビ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5478" y="6170385"/>
            <a:ext cx="662803" cy="682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8221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9463</Words>
  <Application>Microsoft Office PowerPoint</Application>
  <PresentationFormat>ワイド画面</PresentationFormat>
  <Paragraphs>821</Paragraphs>
  <Slides>19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5" baseType="lpstr">
      <vt:lpstr>ＭＳ Ｐゴシック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高崎ＲＳ（木村）</dc:creator>
  <cp:lastModifiedBy>足立 北斗</cp:lastModifiedBy>
  <cp:revision>80</cp:revision>
  <cp:lastPrinted>2019-12-12T00:00:11Z</cp:lastPrinted>
  <dcterms:created xsi:type="dcterms:W3CDTF">2015-01-28T11:21:52Z</dcterms:created>
  <dcterms:modified xsi:type="dcterms:W3CDTF">2019-12-13T07:51:25Z</dcterms:modified>
</cp:coreProperties>
</file>